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6" r:id="rId5"/>
    <p:sldId id="259" r:id="rId6"/>
    <p:sldId id="260" r:id="rId7"/>
    <p:sldId id="261" r:id="rId8"/>
    <p:sldId id="283" r:id="rId9"/>
    <p:sldId id="289" r:id="rId10"/>
    <p:sldId id="290" r:id="rId11"/>
    <p:sldId id="291" r:id="rId12"/>
    <p:sldId id="293" r:id="rId13"/>
    <p:sldId id="294" r:id="rId14"/>
    <p:sldId id="295" r:id="rId15"/>
    <p:sldId id="292" r:id="rId16"/>
    <p:sldId id="264" r:id="rId17"/>
    <p:sldId id="284" r:id="rId18"/>
    <p:sldId id="285" r:id="rId19"/>
    <p:sldId id="297" r:id="rId20"/>
    <p:sldId id="296" r:id="rId21"/>
    <p:sldId id="298" r:id="rId22"/>
    <p:sldId id="299" r:id="rId23"/>
    <p:sldId id="300" r:id="rId24"/>
    <p:sldId id="271"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183C70-07B7-40C5-B160-049016D44773}" v="23" dt="2023-05-03T03:21:11.807"/>
    <p1510:client id="{92631CF0-41B6-4EB7-A985-7FBD7F159034}" v="1" dt="2023-05-03T14:36:57.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717" autoAdjust="0"/>
  </p:normalViewPr>
  <p:slideViewPr>
    <p:cSldViewPr snapToGrid="0">
      <p:cViewPr varScale="1">
        <p:scale>
          <a:sx n="71" d="100"/>
          <a:sy n="71" d="100"/>
        </p:scale>
        <p:origin x="450" y="2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7/18/2023</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7/18/2023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kern="1200" cap="all" spc="150" baseline="0" dirty="0">
              <a:solidFill>
                <a:schemeClr val="bg1"/>
              </a:solidFill>
              <a:latin typeface="Univers Light" panose="020B0403020202020204" pitchFamily="34" charset="0"/>
              <a:ea typeface="+mn-ea"/>
              <a:cs typeface="+mn-cs"/>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1078992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Harriet Text"/>
              </a:rPr>
              <a:t>I might sell a house, but I don’t push people into the choices they make. We are expected to be experts in our field so we can consult our clients. You cannot educate the public if you don’t educate yourself — take classes, engage with other agents in your office or at your local board, or even just read about your local real estate market.</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43723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Harriet Text"/>
              </a:rPr>
              <a:t>This struggle has been real for me. I felt like I needed to be what people perceived as a successful real estate agent — I needed to do what everyone else was doing to be successful.</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119884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Harriet Text"/>
              </a:rPr>
              <a:t>People might think you have nothing to offer if you plaster your face on two-thirds of the postcard. Simplify the process and information. Get to the point.</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386404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44444"/>
                </a:solidFill>
                <a:effectLst/>
                <a:latin typeface="Harriet Text"/>
              </a:rPr>
              <a:t>I have clients who call me before they do work to their house to ask what I think about everything, including paint colors, installing solar panels and even refinance materials they received in the mail.</a:t>
            </a:r>
          </a:p>
          <a:p>
            <a:pPr algn="l" fontAlgn="base"/>
            <a:r>
              <a:rPr lang="en-US" b="0" i="0" dirty="0">
                <a:solidFill>
                  <a:srgbClr val="444444"/>
                </a:solidFill>
                <a:effectLst/>
                <a:latin typeface="Harriet Text"/>
              </a:rPr>
              <a:t>Why do they call me? Because at some point during our transaction, they felt a sense of trust — because I was looking out for their interests, and isn’t that the goal? To make sure our customers know that we are here for them and they need us.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252184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222222"/>
                </a:solidFill>
                <a:effectLst/>
                <a:latin typeface="Open Sans" panose="020B0606030504020204" pitchFamily="34" charset="0"/>
              </a:rPr>
              <a:t>Note: the more conviction you have, the less you will get this objection.</a:t>
            </a:r>
            <a:br>
              <a:rPr lang="en-US" dirty="0"/>
            </a:br>
            <a:r>
              <a:rPr lang="en-US" b="0" i="1" dirty="0">
                <a:solidFill>
                  <a:srgbClr val="222222"/>
                </a:solidFill>
                <a:effectLst/>
                <a:latin typeface="Open Sans" panose="020B0606030504020204" pitchFamily="34" charset="0"/>
              </a:rPr>
              <a:t>In fact, your prospect will now begin looking for ways to exploit your weakness.  </a:t>
            </a:r>
            <a:br>
              <a:rPr lang="en-US" dirty="0"/>
            </a:br>
            <a:r>
              <a:rPr lang="en-US" b="0" i="1" dirty="0">
                <a:solidFill>
                  <a:srgbClr val="222222"/>
                </a:solidFill>
                <a:effectLst/>
                <a:latin typeface="Open Sans" panose="020B0606030504020204" pitchFamily="34" charset="0"/>
              </a:rPr>
              <a:t>I would interpret this objection as your prospect telling you … I don’t think you have any value … so you better prove it to me. </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130973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270510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dirty="0"/>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dirty="0"/>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a:p>
        </p:txBody>
      </p:sp>
      <p:sp>
        <p:nvSpPr>
          <p:cNvPr id="4" name="Slide Number Placeholder 3"/>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21689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endParaRPr lang="en-US" dirty="0"/>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dirty="0"/>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endParaRPr lang="en-US" dirty="0"/>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endParaRPr lang="en-US" dirty="0"/>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endParaRPr lang="en-US" dirty="0"/>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endParaRPr lang="en-US" dirty="0"/>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endParaRPr lang="en-US" dirty="0"/>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endParaRPr lang="en-US" dirty="0"/>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endParaRPr lang="en-US" dirty="0"/>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hyperlink" Target="https://pamsperambulation.com/2020/07/06/the-world-wide-web-is-my-parish-zoom-editionpart-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eventbrite.com/myevent?eid=616651801137" TargetMode="External"/><Relationship Id="rId2" Type="http://schemas.openxmlformats.org/officeDocument/2006/relationships/hyperlink" Target="http://www.maxonetraining.com/"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theforwardnews.blogspot.com/2016/05/customer-service-tugasnya-apa.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wallpaperflare.com/ecommerce-online-marketing-internet-business-selling-e-commerce-wallpaper-avthd" TargetMode="External"/><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publicdomainpictures.net/view-image.php?image=289072&amp;picture=-" TargetMode="External"/><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materiallysocial.blogspot.com/2018/03/what-is-value.html" TargetMode="External"/><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hyperlink" Target="https://creativecommons.org/licenses/by-nc-sa/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995205" y="4965134"/>
            <a:ext cx="7451628" cy="1596004"/>
          </a:xfrm>
        </p:spPr>
        <p:txBody>
          <a:bodyPr/>
          <a:lstStyle/>
          <a:p>
            <a:r>
              <a:rPr lang="en-US" dirty="0"/>
              <a:t>Know your Worth</a:t>
            </a:r>
            <a:br>
              <a:rPr lang="en-US" dirty="0"/>
            </a:br>
            <a:r>
              <a:rPr lang="en-US" sz="2400" dirty="0"/>
              <a:t>stop giving away your paycheck!</a:t>
            </a:r>
            <a:endParaRPr lang="en-US" dirty="0"/>
          </a:p>
        </p:txBody>
      </p:sp>
      <p:pic>
        <p:nvPicPr>
          <p:cNvPr id="74" name="Picture Placeholder 73" descr="Woman signing contract">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a:blip r:embed="rId2"/>
          <a:srcRect/>
          <a:stretch/>
        </p:blipFill>
        <p:spPr>
          <a:xfrm>
            <a:off x="2476500" y="622103"/>
            <a:ext cx="9715500" cy="3720928"/>
          </a:xfrm>
        </p:spPr>
      </p:pic>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6359337" y="5779363"/>
            <a:ext cx="2459114" cy="685430"/>
          </a:xfrm>
        </p:spPr>
        <p:txBody>
          <a:bodyPr/>
          <a:lstStyle/>
          <a:p>
            <a:r>
              <a:rPr lang="en-US" dirty="0"/>
              <a:t>Debra Betolatti</a:t>
            </a:r>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299663" y="5791178"/>
            <a:ext cx="2459114" cy="685429"/>
          </a:xfrm>
        </p:spPr>
        <p:txBody>
          <a:bodyPr/>
          <a:lstStyle/>
          <a:p>
            <a:r>
              <a:rPr lang="en-US" dirty="0"/>
              <a:t>05/03/23</a:t>
            </a:r>
          </a:p>
        </p:txBody>
      </p:sp>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Woman in workout clothes">
            <a:extLst>
              <a:ext uri="{FF2B5EF4-FFF2-40B4-BE49-F238E27FC236}">
                <a16:creationId xmlns:a16="http://schemas.microsoft.com/office/drawing/2014/main" id="{FFDDAB39-C19E-4E44-73FF-7D96FCBCD46E}"/>
              </a:ext>
            </a:extLst>
          </p:cNvPr>
          <p:cNvPicPr>
            <a:picLocks noGrp="1" noChangeAspect="1"/>
          </p:cNvPicPr>
          <p:nvPr>
            <p:ph type="pic" sz="quarter" idx="13"/>
          </p:nvPr>
        </p:nvPicPr>
        <p:blipFill rotWithShape="1">
          <a:blip r:embed="rId3"/>
          <a:srcRect l="19283" r="19281" b="-1"/>
          <a:stretch/>
        </p:blipFill>
        <p:spPr>
          <a:xfrm>
            <a:off x="1" y="10"/>
            <a:ext cx="6311899"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6362695" y="2693505"/>
            <a:ext cx="5257800" cy="2286000"/>
          </a:xfrm>
        </p:spPr>
        <p:txBody>
          <a:bodyPr>
            <a:normAutofit/>
          </a:bodyPr>
          <a:lstStyle/>
          <a:p>
            <a:pPr fontAlgn="base"/>
            <a:r>
              <a:rPr lang="en-US" sz="2400" b="0" i="0" dirty="0">
                <a:effectLst/>
              </a:rPr>
              <a:t>Be who you are, not what you think a real estate agent should be.</a:t>
            </a:r>
          </a:p>
          <a:p>
            <a:pPr fontAlgn="base"/>
            <a:r>
              <a:rPr lang="en-US" sz="2400" dirty="0"/>
              <a:t>You may not be “everyone’s agent” and be ok with that.</a:t>
            </a:r>
            <a:endParaRPr lang="en-US" sz="2400" b="0" i="0" dirty="0">
              <a:effectLst/>
            </a:endParaRPr>
          </a:p>
        </p:txBody>
      </p:sp>
      <p:sp>
        <p:nvSpPr>
          <p:cNvPr id="24" name="Title 6">
            <a:extLst>
              <a:ext uri="{FF2B5EF4-FFF2-40B4-BE49-F238E27FC236}">
                <a16:creationId xmlns:a16="http://schemas.microsoft.com/office/drawing/2014/main" id="{DBD12DF8-3319-5B5F-E6EE-DA943539EB79}"/>
              </a:ext>
            </a:extLst>
          </p:cNvPr>
          <p:cNvSpPr>
            <a:spLocks noGrp="1"/>
          </p:cNvSpPr>
          <p:nvPr>
            <p:ph type="title"/>
          </p:nvPr>
        </p:nvSpPr>
        <p:spPr>
          <a:xfrm>
            <a:off x="6362696" y="1764901"/>
            <a:ext cx="5257799" cy="1137326"/>
          </a:xfrm>
        </p:spPr>
        <p:txBody>
          <a:bodyPr/>
          <a:lstStyle/>
          <a:p>
            <a:r>
              <a:rPr lang="en-US" dirty="0"/>
              <a:t>BE YOU</a:t>
            </a:r>
          </a:p>
        </p:txBody>
      </p:sp>
    </p:spTree>
    <p:extLst>
      <p:ext uri="{BB962C8B-B14F-4D97-AF65-F5344CB8AC3E}">
        <p14:creationId xmlns:p14="http://schemas.microsoft.com/office/powerpoint/2010/main" val="72358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op view of neighborhood">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a:blip r:embed="rId3"/>
          <a:srcRect l="20388" r="20388"/>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6879167" y="454674"/>
            <a:ext cx="5058833" cy="5986541"/>
          </a:xfrm>
        </p:spPr>
        <p:txBody>
          <a:bodyPr>
            <a:normAutofit fontScale="25000" lnSpcReduction="20000"/>
          </a:bodyPr>
          <a:lstStyle/>
          <a:p>
            <a:pPr algn="l" fontAlgn="base"/>
            <a:r>
              <a:rPr lang="en-US" sz="9800" b="1" i="0" dirty="0">
                <a:solidFill>
                  <a:srgbClr val="444444"/>
                </a:solidFill>
                <a:effectLst/>
                <a:latin typeface="Harriet Text"/>
              </a:rPr>
              <a:t>Keep It Simple</a:t>
            </a:r>
          </a:p>
          <a:p>
            <a:pPr algn="l" fontAlgn="base"/>
            <a:endParaRPr lang="en-US" sz="9800" b="0" i="0" dirty="0">
              <a:solidFill>
                <a:srgbClr val="444444"/>
              </a:solidFill>
              <a:effectLst/>
              <a:latin typeface="Harriet Text"/>
            </a:endParaRPr>
          </a:p>
          <a:p>
            <a:pPr algn="l" fontAlgn="base"/>
            <a:r>
              <a:rPr lang="en-US" sz="9600" b="0" i="0" dirty="0">
                <a:solidFill>
                  <a:srgbClr val="444444"/>
                </a:solidFill>
                <a:effectLst/>
                <a:latin typeface="Harriet Text"/>
              </a:rPr>
              <a:t>Don’t overcomplicate the process. Sending out postcards, farming an area or sending out items to your sphere of influence is valuable. But sending out melodramatic information with flashy phrases causes your information to get lost. It is about the client not you.</a:t>
            </a:r>
            <a:endParaRPr lang="en-US" sz="7200" b="0" i="0" dirty="0">
              <a:solidFill>
                <a:srgbClr val="444444"/>
              </a:solidFill>
              <a:effectLst/>
              <a:latin typeface="Harriet Text"/>
            </a:endParaRPr>
          </a:p>
        </p:txBody>
      </p:sp>
    </p:spTree>
    <p:extLst>
      <p:ext uri="{BB962C8B-B14F-4D97-AF65-F5344CB8AC3E}">
        <p14:creationId xmlns:p14="http://schemas.microsoft.com/office/powerpoint/2010/main" val="1256319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a:blip r:embed="rId3">
            <a:extLst>
              <a:ext uri="{837473B0-CC2E-450A-ABE3-18F120FF3D39}">
                <a1611:picAttrSrcUrl xmlns:a1611="http://schemas.microsoft.com/office/drawing/2016/11/main" r:id="rId4"/>
              </a:ext>
            </a:extLst>
          </a:blip>
          <a:srcRect l="28889" r="28889"/>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6879167" y="454674"/>
            <a:ext cx="5058833" cy="5986541"/>
          </a:xfrm>
        </p:spPr>
        <p:txBody>
          <a:bodyPr>
            <a:normAutofit fontScale="32500" lnSpcReduction="20000"/>
          </a:bodyPr>
          <a:lstStyle/>
          <a:p>
            <a:pPr algn="l" fontAlgn="base"/>
            <a:r>
              <a:rPr lang="en-US" sz="9800" b="1" i="0" dirty="0">
                <a:solidFill>
                  <a:srgbClr val="444444"/>
                </a:solidFill>
                <a:effectLst/>
                <a:latin typeface="Harriet Text"/>
              </a:rPr>
              <a:t>Trust</a:t>
            </a:r>
          </a:p>
          <a:p>
            <a:pPr algn="l" fontAlgn="base"/>
            <a:endParaRPr lang="en-US" sz="9800" b="0" i="0" dirty="0">
              <a:solidFill>
                <a:srgbClr val="444444"/>
              </a:solidFill>
              <a:effectLst/>
              <a:latin typeface="Harriet Text"/>
            </a:endParaRPr>
          </a:p>
          <a:p>
            <a:pPr algn="l" fontAlgn="base"/>
            <a:r>
              <a:rPr lang="en-US" sz="9600" b="0" i="0" dirty="0">
                <a:solidFill>
                  <a:srgbClr val="444444"/>
                </a:solidFill>
                <a:effectLst/>
                <a:latin typeface="Harriet Text"/>
              </a:rPr>
              <a:t>Be that person they trust. What can you offer your clients that they cannot get from someone else or the Internet?</a:t>
            </a:r>
            <a:endParaRPr lang="en-US" sz="7200" b="0" i="0" dirty="0">
              <a:solidFill>
                <a:srgbClr val="444444"/>
              </a:solidFill>
              <a:effectLst/>
              <a:latin typeface="Harriet Text"/>
            </a:endParaRPr>
          </a:p>
        </p:txBody>
      </p:sp>
      <p:sp>
        <p:nvSpPr>
          <p:cNvPr id="2" name="TextBox 1">
            <a:extLst>
              <a:ext uri="{FF2B5EF4-FFF2-40B4-BE49-F238E27FC236}">
                <a16:creationId xmlns:a16="http://schemas.microsoft.com/office/drawing/2014/main" id="{6211B528-77DE-70D0-F325-53ACE675DC0B}"/>
              </a:ext>
            </a:extLst>
          </p:cNvPr>
          <p:cNvSpPr txBox="1"/>
          <p:nvPr/>
        </p:nvSpPr>
        <p:spPr>
          <a:xfrm>
            <a:off x="20" y="6858000"/>
            <a:ext cx="6095980" cy="230832"/>
          </a:xfrm>
          <a:prstGeom prst="rect">
            <a:avLst/>
          </a:prstGeom>
          <a:noFill/>
        </p:spPr>
        <p:txBody>
          <a:bodyPr wrap="square" rtlCol="0">
            <a:spAutoFit/>
          </a:bodyPr>
          <a:lstStyle/>
          <a:p>
            <a:r>
              <a:rPr lang="en-US" sz="900">
                <a:hlinkClick r:id="rId4" tooltip="https://pamsperambulation.com/2020/07/06/the-world-wide-web-is-my-parish-zoom-editionpart-1/"/>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673839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6337298" y="2063075"/>
            <a:ext cx="5257799" cy="1268810"/>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Who Knows How Much They Get Paid per Hour?</a:t>
            </a:r>
            <a:endParaRPr lang="en-US" noProof="0" dirty="0"/>
          </a:p>
        </p:txBody>
      </p:sp>
      <p:pic>
        <p:nvPicPr>
          <p:cNvPr id="173" name="Picture Placeholder 172" descr="A group of people raising their hands">
            <a:extLst>
              <a:ext uri="{FF2B5EF4-FFF2-40B4-BE49-F238E27FC236}">
                <a16:creationId xmlns:a16="http://schemas.microsoft.com/office/drawing/2014/main" id="{971515B1-92BF-428B-805A-F5D5532285FB}"/>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1" y="0"/>
            <a:ext cx="6311899" cy="6858000"/>
          </a:xfrm>
        </p:spPr>
      </p:pic>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6380841" y="3381809"/>
            <a:ext cx="5257799" cy="1167780"/>
          </a:xfrm>
        </p:spPr>
        <p:txBody>
          <a:bodyPr/>
          <a:lstStyle/>
          <a:p>
            <a:r>
              <a:rPr lang="en-US" sz="1800" b="0" i="0" dirty="0">
                <a:effectLst/>
                <a:latin typeface="Verdana" panose="020B0604030504040204" pitchFamily="34" charset="0"/>
              </a:rPr>
              <a:t>Have you ever calculated exactly how much you actually get paid per hour if you calculate all your time and expenses during a transaction?</a:t>
            </a:r>
            <a:endParaRPr lang="en-US" sz="1800" dirty="0"/>
          </a:p>
        </p:txBody>
      </p:sp>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lstStyle/>
          <a:p>
            <a:endParaRPr lang="en-US" dirty="0"/>
          </a:p>
        </p:txBody>
      </p:sp>
    </p:spTree>
    <p:extLst>
      <p:ext uri="{BB962C8B-B14F-4D97-AF65-F5344CB8AC3E}">
        <p14:creationId xmlns:p14="http://schemas.microsoft.com/office/powerpoint/2010/main" val="4056131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B29A2CC-BCA9-41C7-B869-622EEDB60195}"/>
              </a:ext>
            </a:extLst>
          </p:cNvPr>
          <p:cNvSpPr>
            <a:spLocks noGrp="1"/>
          </p:cNvSpPr>
          <p:nvPr>
            <p:ph type="pic" sz="quarter" idx="13"/>
          </p:nvPr>
        </p:nvSpPr>
        <p:spPr>
          <a:xfrm>
            <a:off x="0" y="-406400"/>
            <a:ext cx="12027504" cy="6858000"/>
          </a:xfrm>
        </p:spPr>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883025" y="873704"/>
            <a:ext cx="10398702" cy="4980818"/>
          </a:xfrm>
        </p:spPr>
        <p:txBody>
          <a:bodyPr/>
          <a:lstStyle/>
          <a:p>
            <a:r>
              <a:rPr lang="en-US" sz="2800" b="1" i="0" dirty="0">
                <a:solidFill>
                  <a:srgbClr val="000000"/>
                </a:solidFill>
                <a:effectLst/>
                <a:latin typeface="Verdana" panose="020B0604030504040204" pitchFamily="34" charset="0"/>
              </a:rPr>
              <a:t>So…why do we negotiate our value so quickly?</a:t>
            </a:r>
          </a:p>
          <a:p>
            <a:endParaRPr lang="en-US" sz="2800" b="1" i="0" dirty="0">
              <a:solidFill>
                <a:srgbClr val="000000"/>
              </a:solidFill>
              <a:effectLst/>
              <a:latin typeface="Verdana" panose="020B0604030504040204" pitchFamily="34" charset="0"/>
            </a:endParaRPr>
          </a:p>
          <a:p>
            <a:pPr marL="342900" indent="-342900">
              <a:buFont typeface="Arial" panose="020B0604020202020204" pitchFamily="34" charset="0"/>
              <a:buChar char="•"/>
            </a:pPr>
            <a:r>
              <a:rPr lang="en-US" sz="2800" b="1" dirty="0">
                <a:solidFill>
                  <a:srgbClr val="000000"/>
                </a:solidFill>
                <a:latin typeface="Verdana" panose="020B0604030504040204" pitchFamily="34" charset="0"/>
              </a:rPr>
              <a:t>At Listing</a:t>
            </a:r>
          </a:p>
          <a:p>
            <a:pPr marL="342900" indent="-342900">
              <a:buFont typeface="Arial" panose="020B0604020202020204" pitchFamily="34" charset="0"/>
              <a:buChar char="•"/>
            </a:pPr>
            <a:r>
              <a:rPr lang="en-US" sz="2800" b="1" dirty="0">
                <a:solidFill>
                  <a:srgbClr val="000000"/>
                </a:solidFill>
                <a:latin typeface="Verdana" panose="020B0604030504040204" pitchFamily="34" charset="0"/>
              </a:rPr>
              <a:t>If Seller is not paying full commission desired</a:t>
            </a:r>
          </a:p>
          <a:p>
            <a:pPr marL="342900" indent="-342900">
              <a:buFont typeface="Arial" panose="020B0604020202020204" pitchFamily="34" charset="0"/>
              <a:buChar char="•"/>
            </a:pPr>
            <a:r>
              <a:rPr lang="en-US" sz="2800" b="1" dirty="0">
                <a:solidFill>
                  <a:srgbClr val="000000"/>
                </a:solidFill>
                <a:latin typeface="Verdana" panose="020B0604030504040204" pitchFamily="34" charset="0"/>
              </a:rPr>
              <a:t>If sign call calls and asks if you will lower it?</a:t>
            </a:r>
          </a:p>
          <a:p>
            <a:pPr marL="342900" indent="-342900">
              <a:buFont typeface="Arial" panose="020B0604020202020204" pitchFamily="34" charset="0"/>
              <a:buChar char="•"/>
            </a:pPr>
            <a:r>
              <a:rPr lang="en-US" sz="2800" b="1" dirty="0">
                <a:solidFill>
                  <a:srgbClr val="000000"/>
                </a:solidFill>
                <a:latin typeface="Verdana" panose="020B0604030504040204" pitchFamily="34" charset="0"/>
              </a:rPr>
              <a:t>During contract or after inspections</a:t>
            </a:r>
          </a:p>
          <a:p>
            <a:endParaRPr lang="en-US" sz="2100" b="1" dirty="0">
              <a:solidFill>
                <a:schemeClr val="tx1"/>
              </a:solidFill>
            </a:endParaRPr>
          </a:p>
        </p:txBody>
      </p:sp>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lstStyle/>
          <a:p>
            <a:endParaRPr lang="en-US" dirty="0"/>
          </a:p>
        </p:txBody>
      </p:sp>
    </p:spTree>
    <p:extLst>
      <p:ext uri="{BB962C8B-B14F-4D97-AF65-F5344CB8AC3E}">
        <p14:creationId xmlns:p14="http://schemas.microsoft.com/office/powerpoint/2010/main" val="73644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246829" y="1381238"/>
            <a:ext cx="11810700" cy="4612058"/>
          </a:xfrm>
        </p:spPr>
        <p:txBody>
          <a:bodyPr>
            <a:normAutofit/>
          </a:bodyPr>
          <a:lstStyle/>
          <a:p>
            <a:pPr algn="l"/>
            <a:r>
              <a:rPr lang="en-US" sz="3200" b="1" i="0" u="sng" dirty="0">
                <a:solidFill>
                  <a:srgbClr val="14212B"/>
                </a:solidFill>
                <a:effectLst/>
                <a:latin typeface="Barlow Condensed" panose="00000506000000000000" pitchFamily="2" charset="0"/>
              </a:rPr>
              <a:t>OBJECTION</a:t>
            </a:r>
            <a:r>
              <a:rPr lang="en-US" sz="3200" b="1" i="0" dirty="0">
                <a:solidFill>
                  <a:srgbClr val="14212B"/>
                </a:solidFill>
                <a:effectLst/>
                <a:latin typeface="Barlow Condensed" panose="00000506000000000000" pitchFamily="2" charset="0"/>
              </a:rPr>
              <a:t>:  </a:t>
            </a:r>
            <a:r>
              <a:rPr lang="en-US" sz="3200" b="1" i="1" dirty="0">
                <a:solidFill>
                  <a:srgbClr val="14212B"/>
                </a:solidFill>
                <a:effectLst/>
                <a:latin typeface="Barlow Condensed" panose="00000506000000000000" pitchFamily="2" charset="0"/>
              </a:rPr>
              <a:t>“Will you reduce your commission?”</a:t>
            </a:r>
            <a:endParaRPr lang="en-US" sz="3200" b="1" i="0" dirty="0">
              <a:solidFill>
                <a:srgbClr val="14212B"/>
              </a:solidFill>
              <a:effectLst/>
              <a:latin typeface="Barlow Condensed" panose="00000506000000000000" pitchFamily="2" charset="0"/>
            </a:endParaRPr>
          </a:p>
          <a:p>
            <a:pPr algn="l"/>
            <a:r>
              <a:rPr lang="en-US" sz="3200" b="0" i="1" dirty="0">
                <a:solidFill>
                  <a:srgbClr val="616669"/>
                </a:solidFill>
                <a:effectLst/>
                <a:latin typeface="Roboto" panose="02000000000000000000" pitchFamily="2" charset="0"/>
              </a:rPr>
              <a:t>“No.”  </a:t>
            </a:r>
            <a:r>
              <a:rPr lang="en-US" sz="3200" b="0" i="0" dirty="0">
                <a:solidFill>
                  <a:srgbClr val="616669"/>
                </a:solidFill>
                <a:effectLst/>
                <a:latin typeface="Roboto" panose="02000000000000000000" pitchFamily="2" charset="0"/>
              </a:rPr>
              <a:t>(then stay quiet and let silence do the heavy lifting)</a:t>
            </a:r>
          </a:p>
          <a:p>
            <a:pPr algn="l"/>
            <a:r>
              <a:rPr lang="en-US" sz="3200" b="0" i="1" dirty="0">
                <a:solidFill>
                  <a:srgbClr val="616669"/>
                </a:solidFill>
                <a:effectLst/>
                <a:latin typeface="Roboto" panose="02000000000000000000" pitchFamily="2" charset="0"/>
              </a:rPr>
              <a:t>“No.  </a:t>
            </a:r>
            <a:r>
              <a:rPr lang="en-US" sz="3200" i="1" dirty="0">
                <a:solidFill>
                  <a:srgbClr val="616669"/>
                </a:solidFill>
                <a:latin typeface="Roboto" panose="02000000000000000000" pitchFamily="2" charset="0"/>
              </a:rPr>
              <a:t>Our company policy is _%.</a:t>
            </a:r>
            <a:endParaRPr lang="en-US" sz="3200" b="0" i="0" dirty="0">
              <a:solidFill>
                <a:srgbClr val="616669"/>
              </a:solidFill>
              <a:effectLst/>
              <a:latin typeface="Roboto" panose="02000000000000000000" pitchFamily="2" charset="0"/>
            </a:endParaRPr>
          </a:p>
          <a:p>
            <a:pPr algn="l"/>
            <a:r>
              <a:rPr lang="en-US" sz="3200" b="0" i="1" dirty="0">
                <a:solidFill>
                  <a:srgbClr val="616669"/>
                </a:solidFill>
                <a:effectLst/>
                <a:latin typeface="Roboto" panose="02000000000000000000" pitchFamily="2" charset="0"/>
              </a:rPr>
              <a:t>“I’m sorry I’m not permitted to reduce that amount.”</a:t>
            </a:r>
            <a:endParaRPr lang="en-US" sz="3200" b="0" i="0" dirty="0">
              <a:solidFill>
                <a:srgbClr val="616669"/>
              </a:solidFill>
              <a:effectLst/>
              <a:latin typeface="Roboto" panose="02000000000000000000" pitchFamily="2" charset="0"/>
            </a:endParaRPr>
          </a:p>
          <a:p>
            <a:pPr algn="l"/>
            <a:r>
              <a:rPr lang="en-US" sz="3200" b="0" i="1" dirty="0">
                <a:solidFill>
                  <a:srgbClr val="616669"/>
                </a:solidFill>
                <a:effectLst/>
                <a:latin typeface="Roboto" panose="02000000000000000000" pitchFamily="2" charset="0"/>
              </a:rPr>
              <a:t>“My commission is not negotiable.”</a:t>
            </a:r>
            <a:endParaRPr lang="en-US" sz="3200" b="0" i="0" dirty="0">
              <a:solidFill>
                <a:srgbClr val="616669"/>
              </a:solidFill>
              <a:effectLst/>
              <a:latin typeface="Roboto" panose="02000000000000000000" pitchFamily="2" charset="0"/>
            </a:endParaRPr>
          </a:p>
          <a:p>
            <a:pPr algn="l"/>
            <a:r>
              <a:rPr lang="en-US" sz="3200" b="0" i="1" dirty="0">
                <a:solidFill>
                  <a:srgbClr val="616669"/>
                </a:solidFill>
                <a:effectLst/>
                <a:latin typeface="Roboto" panose="02000000000000000000" pitchFamily="2" charset="0"/>
              </a:rPr>
              <a:t>“No, You see I don’t know how to discount what I do or the services I provide. I’m sure that makes sense to you.”</a:t>
            </a:r>
            <a:endParaRPr lang="en-US" sz="3200" b="0" i="0" dirty="0">
              <a:solidFill>
                <a:srgbClr val="616669"/>
              </a:solidFill>
              <a:effectLst/>
              <a:latin typeface="Roboto" panose="02000000000000000000" pitchFamily="2" charset="0"/>
            </a:endParaRPr>
          </a:p>
        </p:txBody>
      </p:sp>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280507" y="719900"/>
            <a:ext cx="4607268" cy="469476"/>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US" dirty="0"/>
              <a:t>Objections</a:t>
            </a:r>
            <a:endParaRPr lang="en-US" noProof="0" dirty="0"/>
          </a:p>
        </p:txBody>
      </p:sp>
    </p:spTree>
    <p:extLst>
      <p:ext uri="{BB962C8B-B14F-4D97-AF65-F5344CB8AC3E}">
        <p14:creationId xmlns:p14="http://schemas.microsoft.com/office/powerpoint/2010/main" val="809633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246829" y="1381238"/>
            <a:ext cx="11810700" cy="4612058"/>
          </a:xfrm>
        </p:spPr>
        <p:txBody>
          <a:bodyPr>
            <a:normAutofit fontScale="92500" lnSpcReduction="20000"/>
          </a:bodyPr>
          <a:lstStyle/>
          <a:p>
            <a:pPr algn="l"/>
            <a:r>
              <a:rPr lang="en-US" sz="3200" b="1" i="0" u="sng" dirty="0">
                <a:solidFill>
                  <a:srgbClr val="14212B"/>
                </a:solidFill>
                <a:effectLst/>
                <a:latin typeface="Barlow Condensed" panose="00000506000000000000" pitchFamily="2" charset="0"/>
              </a:rPr>
              <a:t>OBJECTION</a:t>
            </a:r>
            <a:r>
              <a:rPr lang="en-US" sz="3200" b="1" i="0" dirty="0">
                <a:solidFill>
                  <a:srgbClr val="14212B"/>
                </a:solidFill>
                <a:effectLst/>
                <a:latin typeface="Barlow Condensed" panose="00000506000000000000" pitchFamily="2" charset="0"/>
              </a:rPr>
              <a:t>:  </a:t>
            </a:r>
            <a:r>
              <a:rPr lang="en-US" sz="3200" b="1" i="1" dirty="0">
                <a:solidFill>
                  <a:srgbClr val="14212B"/>
                </a:solidFill>
                <a:effectLst/>
                <a:latin typeface="Barlow Condensed" panose="00000506000000000000" pitchFamily="2" charset="0"/>
              </a:rPr>
              <a:t>“Will you reduce your commission?”</a:t>
            </a:r>
            <a:endParaRPr lang="en-US" sz="3200" b="1" i="0" dirty="0">
              <a:solidFill>
                <a:srgbClr val="14212B"/>
              </a:solidFill>
              <a:effectLst/>
              <a:latin typeface="Barlow Condensed" panose="00000506000000000000" pitchFamily="2" charset="0"/>
            </a:endParaRPr>
          </a:p>
          <a:p>
            <a:pPr algn="l"/>
            <a:r>
              <a:rPr lang="en-US" sz="3200" b="0" i="1" dirty="0">
                <a:solidFill>
                  <a:srgbClr val="616669"/>
                </a:solidFill>
                <a:effectLst/>
                <a:latin typeface="Roboto" panose="02000000000000000000" pitchFamily="2" charset="0"/>
              </a:rPr>
              <a:t>“I only work with sellers who want premium service, since that is the best way to help you achieve the highest possible price in the shortest amount of time. If you want to lower the commission, I would be happy to refer you to an agent who provides less service.”</a:t>
            </a:r>
          </a:p>
          <a:p>
            <a:pPr algn="l"/>
            <a:endParaRPr lang="en-US" sz="3200" b="0" i="0" dirty="0">
              <a:solidFill>
                <a:srgbClr val="616669"/>
              </a:solidFill>
              <a:effectLst/>
              <a:latin typeface="Roboto" panose="02000000000000000000" pitchFamily="2" charset="0"/>
            </a:endParaRPr>
          </a:p>
          <a:p>
            <a:pPr algn="l"/>
            <a:r>
              <a:rPr lang="en-US" sz="3200" b="0" i="1" dirty="0">
                <a:solidFill>
                  <a:srgbClr val="616669"/>
                </a:solidFill>
                <a:effectLst/>
                <a:latin typeface="Roboto" panose="02000000000000000000" pitchFamily="2" charset="0"/>
              </a:rPr>
              <a:t>“I wouldn’t do that to you. If I can’t maintain the integrity of my commission, how can you expect me to maintain the integrity of negotiating the price of your home?”</a:t>
            </a:r>
            <a:endParaRPr lang="en-US" sz="3200" b="0" i="0" dirty="0">
              <a:solidFill>
                <a:srgbClr val="616669"/>
              </a:solidFill>
              <a:effectLst/>
              <a:latin typeface="Roboto" panose="02000000000000000000" pitchFamily="2" charset="0"/>
            </a:endParaRPr>
          </a:p>
        </p:txBody>
      </p:sp>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280507" y="719900"/>
            <a:ext cx="4607268" cy="469476"/>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US" dirty="0"/>
              <a:t>Objections</a:t>
            </a:r>
            <a:endParaRPr lang="en-US" noProof="0" dirty="0"/>
          </a:p>
        </p:txBody>
      </p:sp>
    </p:spTree>
    <p:extLst>
      <p:ext uri="{BB962C8B-B14F-4D97-AF65-F5344CB8AC3E}">
        <p14:creationId xmlns:p14="http://schemas.microsoft.com/office/powerpoint/2010/main" val="1381503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246829" y="1381238"/>
            <a:ext cx="11810700" cy="4612058"/>
          </a:xfrm>
        </p:spPr>
        <p:txBody>
          <a:bodyPr>
            <a:normAutofit/>
          </a:bodyPr>
          <a:lstStyle/>
          <a:p>
            <a:pPr algn="l"/>
            <a:r>
              <a:rPr lang="en-US" sz="4000" b="1" i="0" dirty="0">
                <a:solidFill>
                  <a:srgbClr val="14212B"/>
                </a:solidFill>
                <a:effectLst/>
                <a:latin typeface="Barlow Condensed" panose="00000506000000000000" pitchFamily="2" charset="0"/>
              </a:rPr>
              <a:t> </a:t>
            </a:r>
            <a:r>
              <a:rPr lang="en-US" sz="4000" b="1" i="0" u="sng" dirty="0">
                <a:solidFill>
                  <a:srgbClr val="14212B"/>
                </a:solidFill>
                <a:effectLst/>
                <a:latin typeface="Barlow Condensed" panose="00000506000000000000" pitchFamily="2" charset="0"/>
              </a:rPr>
              <a:t>OBJECTION</a:t>
            </a:r>
            <a:r>
              <a:rPr lang="en-US" sz="4000" b="1" i="0" dirty="0">
                <a:solidFill>
                  <a:srgbClr val="14212B"/>
                </a:solidFill>
                <a:effectLst/>
                <a:latin typeface="Barlow Condensed" panose="00000506000000000000" pitchFamily="2" charset="0"/>
              </a:rPr>
              <a:t>:  </a:t>
            </a:r>
            <a:r>
              <a:rPr lang="en-US" sz="4000" b="1" i="1" dirty="0">
                <a:solidFill>
                  <a:srgbClr val="14212B"/>
                </a:solidFill>
                <a:effectLst/>
                <a:latin typeface="Barlow Condensed" panose="00000506000000000000" pitchFamily="2" charset="0"/>
              </a:rPr>
              <a:t>“The other agent said he would charge less.”</a:t>
            </a:r>
            <a:endParaRPr lang="en-US" sz="4000" b="1" i="0" dirty="0">
              <a:solidFill>
                <a:srgbClr val="14212B"/>
              </a:solidFill>
              <a:effectLst/>
              <a:latin typeface="Barlow Condensed" panose="00000506000000000000" pitchFamily="2" charset="0"/>
            </a:endParaRPr>
          </a:p>
          <a:p>
            <a:pPr algn="l"/>
            <a:endParaRPr lang="en-US" sz="4000" b="0" i="1" dirty="0">
              <a:solidFill>
                <a:srgbClr val="616669"/>
              </a:solidFill>
              <a:effectLst/>
              <a:latin typeface="Roboto" panose="02000000000000000000" pitchFamily="2" charset="0"/>
            </a:endParaRPr>
          </a:p>
          <a:p>
            <a:pPr algn="l"/>
            <a:r>
              <a:rPr lang="en-US" sz="4000" b="0" i="1" dirty="0">
                <a:solidFill>
                  <a:srgbClr val="616669"/>
                </a:solidFill>
                <a:effectLst/>
                <a:latin typeface="Roboto" panose="02000000000000000000" pitchFamily="2" charset="0"/>
              </a:rPr>
              <a:t>“If the other agent can’t defend the money that he uses to feed and clothe his family, how do you think he will protect your money when they are negotiating on your behalf?”</a:t>
            </a:r>
          </a:p>
          <a:p>
            <a:pPr algn="l"/>
            <a:endParaRPr lang="en-US" sz="4000" b="0" i="0" dirty="0">
              <a:solidFill>
                <a:srgbClr val="616669"/>
              </a:solidFill>
              <a:effectLst/>
              <a:latin typeface="Roboto" panose="02000000000000000000" pitchFamily="2" charset="0"/>
            </a:endParaRPr>
          </a:p>
        </p:txBody>
      </p:sp>
      <p:sp>
        <p:nvSpPr>
          <p:cNvPr id="22" name="Text Placeholder 21">
            <a:extLst>
              <a:ext uri="{FF2B5EF4-FFF2-40B4-BE49-F238E27FC236}">
                <a16:creationId xmlns:a16="http://schemas.microsoft.com/office/drawing/2014/main" id="{CBCB163A-DD49-4E4B-9289-C8ABBE6C2E23}"/>
              </a:ext>
            </a:extLst>
          </p:cNvPr>
          <p:cNvSpPr>
            <a:spLocks noGrp="1"/>
          </p:cNvSpPr>
          <p:nvPr>
            <p:ph type="title"/>
          </p:nvPr>
        </p:nvSpPr>
        <p:spPr>
          <a:xfrm>
            <a:off x="280507" y="719900"/>
            <a:ext cx="4607268" cy="469476"/>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US" dirty="0"/>
              <a:t>Objections</a:t>
            </a:r>
            <a:endParaRPr lang="en-US" noProof="0" dirty="0"/>
          </a:p>
        </p:txBody>
      </p:sp>
    </p:spTree>
    <p:extLst>
      <p:ext uri="{BB962C8B-B14F-4D97-AF65-F5344CB8AC3E}">
        <p14:creationId xmlns:p14="http://schemas.microsoft.com/office/powerpoint/2010/main" val="3602151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131874" y="753034"/>
            <a:ext cx="11810700" cy="5422889"/>
          </a:xfrm>
        </p:spPr>
        <p:txBody>
          <a:bodyPr>
            <a:normAutofit/>
          </a:bodyPr>
          <a:lstStyle/>
          <a:p>
            <a:pPr algn="l"/>
            <a:r>
              <a:rPr lang="en-US" sz="2400" b="0" i="0" dirty="0">
                <a:effectLst/>
                <a:latin typeface="Barlow Condensed ExtraBold" panose="020B0604020202020204" pitchFamily="2" charset="0"/>
              </a:rPr>
              <a:t>OBJECTION : “Will you cut your commissions, other agents  said they will?”</a:t>
            </a:r>
          </a:p>
          <a:p>
            <a:pPr algn="l"/>
            <a:r>
              <a:rPr lang="en-US" sz="2000" b="0" i="0" dirty="0">
                <a:solidFill>
                  <a:srgbClr val="222222"/>
                </a:solidFill>
                <a:effectLst/>
                <a:highlight>
                  <a:srgbClr val="FFFF00"/>
                </a:highlight>
                <a:latin typeface="Open Sans" panose="020B0606030504020204" pitchFamily="34" charset="0"/>
              </a:rPr>
              <a:t>“You know, you’re right, there are a lot of desperate agents out there and I’m a little concerned … can I tell you why?”</a:t>
            </a:r>
          </a:p>
          <a:p>
            <a:pPr algn="l"/>
            <a:br>
              <a:rPr lang="en-US" sz="2400" dirty="0"/>
            </a:br>
            <a:r>
              <a:rPr lang="en-US" sz="2400" b="0" i="0" dirty="0">
                <a:solidFill>
                  <a:srgbClr val="222222"/>
                </a:solidFill>
                <a:effectLst/>
                <a:latin typeface="Open Sans" panose="020B0606030504020204" pitchFamily="34" charset="0"/>
              </a:rPr>
              <a:t>“Do you own anything more valuable than this home?” </a:t>
            </a:r>
            <a:r>
              <a:rPr lang="en-US" sz="2400" b="0" i="0" dirty="0">
                <a:solidFill>
                  <a:srgbClr val="222222"/>
                </a:solidFill>
                <a:effectLst/>
                <a:highlight>
                  <a:srgbClr val="FFFF00"/>
                </a:highlight>
                <a:latin typeface="Open Sans" panose="020B0606030504020204" pitchFamily="34" charset="0"/>
              </a:rPr>
              <a:t>(No)</a:t>
            </a:r>
          </a:p>
          <a:p>
            <a:pPr algn="l"/>
            <a:br>
              <a:rPr lang="en-US" sz="2400" dirty="0"/>
            </a:br>
            <a:r>
              <a:rPr lang="en-US" sz="2400" b="0" i="0" dirty="0">
                <a:solidFill>
                  <a:srgbClr val="222222"/>
                </a:solidFill>
                <a:effectLst/>
                <a:latin typeface="Open Sans" panose="020B0606030504020204" pitchFamily="34" charset="0"/>
              </a:rPr>
              <a:t>“Could you say that it is your most valuable possession?” </a:t>
            </a:r>
            <a:r>
              <a:rPr lang="en-US" sz="2400" b="0" i="0" dirty="0">
                <a:solidFill>
                  <a:srgbClr val="222222"/>
                </a:solidFill>
                <a:effectLst/>
                <a:highlight>
                  <a:srgbClr val="FFFF00"/>
                </a:highlight>
                <a:latin typeface="Open Sans" panose="020B0606030504020204" pitchFamily="34" charset="0"/>
              </a:rPr>
              <a:t>(Yes)</a:t>
            </a:r>
          </a:p>
          <a:p>
            <a:pPr algn="l"/>
            <a:br>
              <a:rPr lang="en-US" sz="2400" dirty="0"/>
            </a:br>
            <a:r>
              <a:rPr lang="en-US" sz="2400" b="0" i="0" dirty="0">
                <a:solidFill>
                  <a:srgbClr val="222222"/>
                </a:solidFill>
                <a:effectLst/>
                <a:latin typeface="Open Sans" panose="020B0606030504020204" pitchFamily="34" charset="0"/>
              </a:rPr>
              <a:t>“If an agent is so desperate that they are willing to broadcast the fact that they don’t think they have value as a Realtor, then I’m confused.”</a:t>
            </a:r>
          </a:p>
        </p:txBody>
      </p:sp>
    </p:spTree>
    <p:extLst>
      <p:ext uri="{BB962C8B-B14F-4D97-AF65-F5344CB8AC3E}">
        <p14:creationId xmlns:p14="http://schemas.microsoft.com/office/powerpoint/2010/main" val="40055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131874" y="753034"/>
            <a:ext cx="11810700" cy="5422889"/>
          </a:xfrm>
        </p:spPr>
        <p:txBody>
          <a:bodyPr>
            <a:normAutofit lnSpcReduction="10000"/>
          </a:bodyPr>
          <a:lstStyle/>
          <a:p>
            <a:pPr algn="l"/>
            <a:br>
              <a:rPr lang="en-US" sz="2400" dirty="0"/>
            </a:br>
            <a:r>
              <a:rPr lang="en-US" sz="2400" b="0" i="0" dirty="0">
                <a:solidFill>
                  <a:srgbClr val="222222"/>
                </a:solidFill>
                <a:effectLst/>
                <a:latin typeface="Open Sans" panose="020B0606030504020204" pitchFamily="34" charset="0"/>
              </a:rPr>
              <a:t>“Is that the type of person you want sitting across from the negotiating table trying to negotiate you a better price?”</a:t>
            </a:r>
          </a:p>
          <a:p>
            <a:pPr algn="l"/>
            <a:br>
              <a:rPr lang="en-US" sz="2400" dirty="0"/>
            </a:br>
            <a:r>
              <a:rPr lang="en-US" sz="2400" b="0" i="0" dirty="0">
                <a:solidFill>
                  <a:srgbClr val="222222"/>
                </a:solidFill>
                <a:effectLst/>
                <a:latin typeface="Open Sans" panose="020B0606030504020204" pitchFamily="34" charset="0"/>
              </a:rPr>
              <a:t>“We are talking about a person who has already admitted that he or she doesn’t even see value in himself or herself.”</a:t>
            </a:r>
          </a:p>
          <a:p>
            <a:pPr algn="l"/>
            <a:br>
              <a:rPr lang="en-US" sz="2400" dirty="0"/>
            </a:br>
            <a:r>
              <a:rPr lang="en-US" sz="2400" b="0" i="0" dirty="0">
                <a:solidFill>
                  <a:srgbClr val="222222"/>
                </a:solidFill>
                <a:effectLst/>
                <a:latin typeface="Open Sans" panose="020B0606030504020204" pitchFamily="34" charset="0"/>
              </a:rPr>
              <a:t>“Is that the type of person you want to represent you in the most valuable transaction of your life?”</a:t>
            </a:r>
          </a:p>
          <a:p>
            <a:pPr algn="l"/>
            <a:br>
              <a:rPr lang="en-US" sz="2400" dirty="0"/>
            </a:br>
            <a:r>
              <a:rPr lang="en-US" sz="2400" b="0" i="0" dirty="0">
                <a:solidFill>
                  <a:srgbClr val="222222"/>
                </a:solidFill>
                <a:effectLst/>
                <a:latin typeface="Open Sans" panose="020B0606030504020204" pitchFamily="34" charset="0"/>
              </a:rPr>
              <a:t>“Good. If that was the case, then I should not even come over, considering I work 14 hours per day and my assistant works 8 hours a day to get your home sold and that’s very valuable…don’t you think.”</a:t>
            </a:r>
            <a:endParaRPr lang="en-US" sz="2400" b="0" i="0" dirty="0">
              <a:solidFill>
                <a:srgbClr val="616669"/>
              </a:solidFill>
              <a:effectLst/>
              <a:latin typeface="Roboto" panose="02000000000000000000" pitchFamily="2" charset="0"/>
            </a:endParaRPr>
          </a:p>
          <a:p>
            <a:pPr algn="l"/>
            <a:endParaRPr lang="en-US" sz="2400" b="0" i="0" dirty="0">
              <a:solidFill>
                <a:srgbClr val="222222"/>
              </a:solidFill>
              <a:effectLst/>
              <a:latin typeface="Open Sans" panose="020B0606030504020204" pitchFamily="34" charset="0"/>
            </a:endParaRPr>
          </a:p>
        </p:txBody>
      </p:sp>
    </p:spTree>
    <p:extLst>
      <p:ext uri="{BB962C8B-B14F-4D97-AF65-F5344CB8AC3E}">
        <p14:creationId xmlns:p14="http://schemas.microsoft.com/office/powerpoint/2010/main" val="3758609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Two people talking in front of a window and a laptop">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135854" y="2659228"/>
            <a:ext cx="12192000" cy="4062247"/>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883137" y="1360309"/>
            <a:ext cx="2909309"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Your Role</a:t>
            </a: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4201789" y="1005741"/>
            <a:ext cx="7189410" cy="2928792"/>
          </a:xfrm>
        </p:spPr>
        <p:txBody>
          <a:bodyPr anchor="ctr"/>
          <a:lstStyle/>
          <a:p>
            <a:pPr algn="l">
              <a:buFont typeface="Arial" panose="020B0604020202020204" pitchFamily="34" charset="0"/>
              <a:buChar char="•"/>
            </a:pPr>
            <a:r>
              <a:rPr lang="en-US" sz="2400" b="0" i="0" dirty="0">
                <a:solidFill>
                  <a:srgbClr val="374151"/>
                </a:solidFill>
                <a:effectLst/>
                <a:latin typeface="Söhne"/>
              </a:rPr>
              <a:t>Define the role of a real estate agent</a:t>
            </a:r>
          </a:p>
          <a:p>
            <a:pPr algn="l">
              <a:buFont typeface="Arial" panose="020B0604020202020204" pitchFamily="34" charset="0"/>
              <a:buChar char="•"/>
            </a:pPr>
            <a:r>
              <a:rPr lang="en-US" sz="2400" b="0" i="0" dirty="0">
                <a:solidFill>
                  <a:srgbClr val="374151"/>
                </a:solidFill>
                <a:effectLst/>
                <a:latin typeface="Söhne"/>
              </a:rPr>
              <a:t>Explain the responsibilities of a real estate agent</a:t>
            </a:r>
          </a:p>
          <a:p>
            <a:pPr algn="l">
              <a:buFont typeface="Arial" panose="020B0604020202020204" pitchFamily="34" charset="0"/>
              <a:buChar char="•"/>
            </a:pPr>
            <a:r>
              <a:rPr lang="en-US" sz="2400" b="0" i="0" dirty="0">
                <a:solidFill>
                  <a:srgbClr val="374151"/>
                </a:solidFill>
                <a:effectLst/>
                <a:latin typeface="Söhne"/>
              </a:rPr>
              <a:t>Highlight the importance of your role in the buying and selling process</a:t>
            </a:r>
          </a:p>
          <a:p>
            <a:endParaRPr lang="en-US" sz="1800" dirty="0"/>
          </a:p>
          <a:p>
            <a:r>
              <a:rPr lang="en-US" sz="1800" dirty="0"/>
              <a:t>​</a:t>
            </a:r>
          </a:p>
          <a:p>
            <a:r>
              <a:rPr lang="en-US" dirty="0"/>
              <a:t>​</a:t>
            </a:r>
          </a:p>
        </p:txBody>
      </p:sp>
      <p:sp>
        <p:nvSpPr>
          <p:cNvPr id="3" name="Date Placeholder 2">
            <a:extLst>
              <a:ext uri="{FF2B5EF4-FFF2-40B4-BE49-F238E27FC236}">
                <a16:creationId xmlns:a16="http://schemas.microsoft.com/office/drawing/2014/main" id="{13185E29-C32E-49F4-9417-C2C1934B29B3}"/>
              </a:ext>
            </a:extLst>
          </p:cNvPr>
          <p:cNvSpPr>
            <a:spLocks noGrp="1"/>
          </p:cNvSpPr>
          <p:nvPr>
            <p:ph type="dt" sz="half" idx="10"/>
          </p:nvPr>
        </p:nvSpPr>
        <p:spPr>
          <a:xfrm>
            <a:off x="838200" y="6356350"/>
            <a:ext cx="2743200" cy="365125"/>
          </a:xfrm>
        </p:spPr>
        <p:txBody>
          <a:bodyPr/>
          <a:lstStyle/>
          <a:p>
            <a:endParaRPr lang="en-US"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197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619EF3-D2C1-45EC-8BA2-EEA19200AA50}"/>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47" name="Content Placeholder 46">
            <a:extLst>
              <a:ext uri="{FF2B5EF4-FFF2-40B4-BE49-F238E27FC236}">
                <a16:creationId xmlns:a16="http://schemas.microsoft.com/office/drawing/2014/main" id="{5FB43F08-6A5D-4853-9EB0-FBB34B4D9C34}"/>
              </a:ext>
            </a:extLst>
          </p:cNvPr>
          <p:cNvSpPr>
            <a:spLocks noGrp="1"/>
          </p:cNvSpPr>
          <p:nvPr>
            <p:ph sz="quarter" idx="15"/>
          </p:nvPr>
        </p:nvSpPr>
        <p:spPr>
          <a:xfrm>
            <a:off x="131874" y="753034"/>
            <a:ext cx="11810700" cy="5422889"/>
          </a:xfrm>
        </p:spPr>
        <p:txBody>
          <a:bodyPr>
            <a:normAutofit fontScale="92500" lnSpcReduction="20000"/>
          </a:bodyPr>
          <a:lstStyle/>
          <a:p>
            <a:pPr algn="l"/>
            <a:r>
              <a:rPr lang="en-US" sz="3200" b="1" i="0" dirty="0">
                <a:solidFill>
                  <a:srgbClr val="222222"/>
                </a:solidFill>
                <a:effectLst/>
                <a:latin typeface="Open Sans" panose="020B0606030504020204" pitchFamily="34" charset="0"/>
              </a:rPr>
              <a:t>Alternative:</a:t>
            </a:r>
            <a:br>
              <a:rPr lang="en-US" sz="3200" dirty="0"/>
            </a:br>
            <a:r>
              <a:rPr lang="en-US" sz="3200" b="0" i="0" dirty="0">
                <a:solidFill>
                  <a:srgbClr val="222222"/>
                </a:solidFill>
                <a:effectLst/>
                <a:latin typeface="Open Sans" panose="020B0606030504020204" pitchFamily="34" charset="0"/>
              </a:rPr>
              <a:t>“They may feel they are worthless.</a:t>
            </a:r>
            <a:br>
              <a:rPr lang="en-US" sz="3200" dirty="0"/>
            </a:br>
            <a:r>
              <a:rPr lang="en-US" sz="3200" b="0" i="0" dirty="0">
                <a:solidFill>
                  <a:srgbClr val="222222"/>
                </a:solidFill>
                <a:effectLst/>
                <a:latin typeface="Open Sans" panose="020B0606030504020204" pitchFamily="34" charset="0"/>
              </a:rPr>
              <a:t>If they will reduce their price at the listing table, what will they do at the negotiating table? I will be tough and professional on both my fee and the price, particularly at the negotiating table.”</a:t>
            </a:r>
          </a:p>
          <a:p>
            <a:pPr algn="l"/>
            <a:br>
              <a:rPr lang="en-US" sz="3200" dirty="0"/>
            </a:br>
            <a:r>
              <a:rPr lang="en-US" sz="3200" b="1" i="0" dirty="0">
                <a:solidFill>
                  <a:srgbClr val="222222"/>
                </a:solidFill>
                <a:effectLst/>
                <a:latin typeface="Open Sans" panose="020B0606030504020204" pitchFamily="34" charset="0"/>
              </a:rPr>
              <a:t>Alternative</a:t>
            </a:r>
            <a:r>
              <a:rPr lang="en-US" sz="3200" b="0" i="0" dirty="0">
                <a:solidFill>
                  <a:srgbClr val="222222"/>
                </a:solidFill>
                <a:effectLst/>
                <a:latin typeface="Open Sans" panose="020B0606030504020204" pitchFamily="34" charset="0"/>
              </a:rPr>
              <a:t>:</a:t>
            </a:r>
            <a:br>
              <a:rPr lang="en-US" sz="3200" dirty="0"/>
            </a:br>
            <a:r>
              <a:rPr lang="en-US" sz="3200" b="0" i="0" dirty="0">
                <a:solidFill>
                  <a:srgbClr val="222222"/>
                </a:solidFill>
                <a:effectLst/>
                <a:latin typeface="Open Sans" panose="020B0606030504020204" pitchFamily="34" charset="0"/>
              </a:rPr>
              <a:t>“Commissions aren’t negotiable with agents that sell homes daily. They are only negotiable with the realtors who don’t believe in the service that they offer.</a:t>
            </a:r>
            <a:br>
              <a:rPr lang="en-US" sz="3200" dirty="0"/>
            </a:br>
            <a:r>
              <a:rPr lang="en-US" sz="3200" b="0" i="0" dirty="0">
                <a:solidFill>
                  <a:srgbClr val="222222"/>
                </a:solidFill>
                <a:effectLst/>
                <a:latin typeface="Open Sans" panose="020B0606030504020204" pitchFamily="34" charset="0"/>
              </a:rPr>
              <a:t>Now you told me you had to be gone in 90 days, right? You need a strong service agent that sells homes right?”</a:t>
            </a:r>
            <a:endParaRPr lang="en-US" sz="2400" b="0" i="0" dirty="0">
              <a:solidFill>
                <a:srgbClr val="222222"/>
              </a:solidFill>
              <a:effectLst/>
              <a:latin typeface="Open Sans" panose="020B0606030504020204" pitchFamily="34" charset="0"/>
            </a:endParaRPr>
          </a:p>
        </p:txBody>
      </p:sp>
    </p:spTree>
    <p:extLst>
      <p:ext uri="{BB962C8B-B14F-4D97-AF65-F5344CB8AC3E}">
        <p14:creationId xmlns:p14="http://schemas.microsoft.com/office/powerpoint/2010/main" val="232505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63C344-919C-9AFB-8E59-EFB71D4582E9}"/>
              </a:ext>
            </a:extLst>
          </p:cNvPr>
          <p:cNvSpPr/>
          <p:nvPr/>
        </p:nvSpPr>
        <p:spPr>
          <a:xfrm>
            <a:off x="4006319" y="685800"/>
            <a:ext cx="4378122" cy="1846659"/>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endParaRPr lang="en-US" sz="4400" b="0" i="0" dirty="0">
              <a:effectLst/>
              <a:latin typeface="Arial" panose="020B0604020202020204" pitchFamily="34" charset="0"/>
            </a:endParaRPr>
          </a:p>
          <a:p>
            <a:pPr algn="ctr"/>
            <a:endParaRPr lang="en-US" sz="3000" i="0" dirty="0">
              <a:ln w="0"/>
              <a:effectLst>
                <a:outerShdw blurRad="38100" dist="25400" dir="5400000" algn="ctr" rotWithShape="0">
                  <a:srgbClr val="6E747A">
                    <a:alpha val="43000"/>
                  </a:srgbClr>
                </a:outerShdw>
              </a:effectLst>
              <a:latin typeface="Helvetica Neue"/>
            </a:endParaRPr>
          </a:p>
          <a:p>
            <a:pPr algn="ctr"/>
            <a:endParaRPr lang="en-US" sz="3000" dirty="0">
              <a:ln w="0"/>
              <a:effectLst>
                <a:outerShdw blurRad="38100" dist="25400" dir="5400000" algn="ctr" rotWithShape="0">
                  <a:srgbClr val="6E747A">
                    <a:alpha val="43000"/>
                  </a:srgbClr>
                </a:outerShdw>
              </a:effectLst>
            </a:endParaRPr>
          </a:p>
        </p:txBody>
      </p:sp>
      <p:sp>
        <p:nvSpPr>
          <p:cNvPr id="3" name="TextBox 2">
            <a:extLst>
              <a:ext uri="{FF2B5EF4-FFF2-40B4-BE49-F238E27FC236}">
                <a16:creationId xmlns:a16="http://schemas.microsoft.com/office/drawing/2014/main" id="{4D179909-37D2-23B9-E6E6-588BE8DFEA54}"/>
              </a:ext>
            </a:extLst>
          </p:cNvPr>
          <p:cNvSpPr txBox="1"/>
          <p:nvPr/>
        </p:nvSpPr>
        <p:spPr>
          <a:xfrm flipH="1">
            <a:off x="1520413" y="2012577"/>
            <a:ext cx="9456870" cy="5016758"/>
          </a:xfrm>
          <a:prstGeom prst="rect">
            <a:avLst/>
          </a:prstGeom>
          <a:noFill/>
        </p:spPr>
        <p:txBody>
          <a:bodyPr wrap="square" rtlCol="0">
            <a:spAutoFit/>
          </a:bodyPr>
          <a:lstStyle/>
          <a:p>
            <a:r>
              <a:rPr lang="en-US" sz="3200" dirty="0"/>
              <a:t>Upcoming Classes: </a:t>
            </a:r>
            <a:r>
              <a:rPr lang="en-US" sz="3200" dirty="0">
                <a:hlinkClick r:id="rId2"/>
              </a:rPr>
              <a:t>www.Maxonetraining.com</a:t>
            </a:r>
            <a:endParaRPr lang="en-US" sz="3200" dirty="0"/>
          </a:p>
          <a:p>
            <a:endParaRPr lang="en-US" sz="3200" dirty="0"/>
          </a:p>
          <a:p>
            <a:r>
              <a:rPr lang="en-US" sz="3200" dirty="0"/>
              <a:t>No Compliance Chat Next Week due to in person class – </a:t>
            </a:r>
            <a:r>
              <a:rPr lang="en-US" sz="3200" b="1" i="0" dirty="0">
                <a:solidFill>
                  <a:srgbClr val="1E0A3C"/>
                </a:solidFill>
                <a:effectLst/>
                <a:latin typeface="Neue Plak"/>
              </a:rPr>
              <a:t>2023 Contracts Review-GAR vs RE Forms Free 3 HR CE Class-GREC# 75554  May 10</a:t>
            </a:r>
          </a:p>
          <a:p>
            <a:endParaRPr lang="en-US" sz="3200" b="1" dirty="0">
              <a:solidFill>
                <a:srgbClr val="1E0A3C"/>
              </a:solidFill>
              <a:latin typeface="Neue Plak"/>
            </a:endParaRPr>
          </a:p>
          <a:p>
            <a:r>
              <a:rPr lang="en-US" sz="3200" b="1" i="0" dirty="0">
                <a:solidFill>
                  <a:srgbClr val="1E0A3C"/>
                </a:solidFill>
                <a:effectLst/>
                <a:latin typeface="Neue Plak"/>
              </a:rPr>
              <a:t>Virtual Class: </a:t>
            </a:r>
            <a:r>
              <a:rPr lang="en-US" sz="3200" b="1" i="0" u="none" strike="noStrike" dirty="0">
                <a:solidFill>
                  <a:srgbClr val="1E0A3C"/>
                </a:solidFill>
                <a:effectLst/>
                <a:latin typeface="Neue Plak"/>
                <a:hlinkClick r:id="rId3"/>
              </a:rPr>
              <a:t>VIRTUAL Online Productivity Platforms for Success in Real Estate GREC#74066</a:t>
            </a:r>
            <a:r>
              <a:rPr lang="en-US" sz="3200" b="1" i="0" u="none" strike="noStrike" dirty="0">
                <a:solidFill>
                  <a:srgbClr val="1E0A3C"/>
                </a:solidFill>
                <a:effectLst/>
                <a:latin typeface="Neue Plak"/>
              </a:rPr>
              <a:t> May 30</a:t>
            </a:r>
            <a:endParaRPr lang="en-US" sz="3200" b="1" i="0" dirty="0">
              <a:effectLst/>
              <a:latin typeface="Neue Plak"/>
            </a:endParaRPr>
          </a:p>
          <a:p>
            <a:endParaRPr lang="en-US" sz="3200" b="1" i="0" dirty="0">
              <a:solidFill>
                <a:srgbClr val="1E0A3C"/>
              </a:solidFill>
              <a:effectLst/>
              <a:latin typeface="Neue Plak"/>
            </a:endParaRPr>
          </a:p>
          <a:p>
            <a:endParaRPr lang="en-US" sz="3200" dirty="0"/>
          </a:p>
        </p:txBody>
      </p:sp>
      <p:sp>
        <p:nvSpPr>
          <p:cNvPr id="4" name="Date Placeholder 3">
            <a:extLst>
              <a:ext uri="{FF2B5EF4-FFF2-40B4-BE49-F238E27FC236}">
                <a16:creationId xmlns:a16="http://schemas.microsoft.com/office/drawing/2014/main" id="{97AB097B-FEAA-06E0-D815-AF510A299F92}"/>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4286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63C344-919C-9AFB-8E59-EFB71D4582E9}"/>
              </a:ext>
            </a:extLst>
          </p:cNvPr>
          <p:cNvSpPr/>
          <p:nvPr/>
        </p:nvSpPr>
        <p:spPr>
          <a:xfrm>
            <a:off x="3276600" y="685800"/>
            <a:ext cx="5837560" cy="5847755"/>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THANK YOU!</a:t>
            </a:r>
          </a:p>
          <a:p>
            <a:pPr algn="ct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algn="ctr"/>
            <a:r>
              <a:rPr lang="en-US" sz="7200" dirty="0">
                <a:ln w="0"/>
                <a:effectLst>
                  <a:outerShdw blurRad="38100" dist="19050" dir="2700000" algn="tl" rotWithShape="0">
                    <a:schemeClr val="dk1">
                      <a:alpha val="40000"/>
                    </a:schemeClr>
                  </a:outerShdw>
                </a:effectLst>
                <a:latin typeface="Authentic Sheldon" panose="02000507000000020002" pitchFamily="2" charset="0"/>
              </a:rPr>
              <a:t>Debra Betolatti</a:t>
            </a:r>
          </a:p>
          <a:p>
            <a:pPr algn="ctr"/>
            <a:r>
              <a:rPr lang="en-US" sz="3000" dirty="0">
                <a:ln w="0"/>
                <a:effectLst>
                  <a:outerShdw blurRad="38100" dist="25400" dir="5400000" algn="ctr" rotWithShape="0">
                    <a:srgbClr val="6E747A">
                      <a:alpha val="43000"/>
                    </a:srgbClr>
                  </a:outerShdw>
                </a:effectLst>
              </a:rPr>
              <a:t>Maximum One Compliance Broker</a:t>
            </a:r>
          </a:p>
          <a:p>
            <a:pPr algn="ctr"/>
            <a:r>
              <a:rPr lang="en-US" sz="3000" dirty="0">
                <a:ln w="0"/>
                <a:effectLst>
                  <a:outerShdw blurRad="38100" dist="25400" dir="5400000" algn="ctr" rotWithShape="0">
                    <a:srgbClr val="6E747A">
                      <a:alpha val="43000"/>
                    </a:srgbClr>
                  </a:outerShdw>
                </a:effectLst>
              </a:rPr>
              <a:t>GREC Instructor License </a:t>
            </a:r>
            <a:r>
              <a:rPr lang="en-US" sz="3000" i="0" dirty="0">
                <a:ln w="0"/>
                <a:effectLst>
                  <a:outerShdw blurRad="38100" dist="25400" dir="5400000" algn="ctr" rotWithShape="0">
                    <a:srgbClr val="6E747A">
                      <a:alpha val="43000"/>
                    </a:srgbClr>
                  </a:outerShdw>
                </a:effectLst>
                <a:latin typeface="Helvetica Neue"/>
              </a:rPr>
              <a:t>429211</a:t>
            </a:r>
          </a:p>
          <a:p>
            <a:pPr algn="ctr"/>
            <a:endParaRPr lang="en-US" sz="3000" i="0" dirty="0">
              <a:ln w="0"/>
              <a:effectLst>
                <a:outerShdw blurRad="38100" dist="25400" dir="5400000" algn="ctr" rotWithShape="0">
                  <a:srgbClr val="6E747A">
                    <a:alpha val="43000"/>
                  </a:srgbClr>
                </a:outerShdw>
              </a:effectLst>
              <a:latin typeface="Helvetica Neue"/>
            </a:endParaRPr>
          </a:p>
          <a:p>
            <a:pPr algn="ctr"/>
            <a:r>
              <a:rPr lang="en-US" sz="4400" b="0" i="0" dirty="0">
                <a:effectLst/>
                <a:latin typeface="Arial" panose="020B0604020202020204" pitchFamily="34" charset="0"/>
              </a:rPr>
              <a:t>770-835-4311 </a:t>
            </a:r>
            <a:r>
              <a:rPr lang="en-US" sz="4400" b="0" i="0" dirty="0" err="1">
                <a:effectLst/>
                <a:latin typeface="Arial" panose="020B0604020202020204" pitchFamily="34" charset="0"/>
              </a:rPr>
              <a:t>ext</a:t>
            </a:r>
            <a:r>
              <a:rPr lang="en-US" sz="4400" b="0" i="0" dirty="0">
                <a:effectLst/>
                <a:latin typeface="Arial" panose="020B0604020202020204" pitchFamily="34" charset="0"/>
              </a:rPr>
              <a:t> 368</a:t>
            </a:r>
          </a:p>
          <a:p>
            <a:pPr algn="ctr"/>
            <a:endParaRPr lang="en-US" sz="3000" i="0" dirty="0">
              <a:ln w="0"/>
              <a:effectLst>
                <a:outerShdw blurRad="38100" dist="25400" dir="5400000" algn="ctr" rotWithShape="0">
                  <a:srgbClr val="6E747A">
                    <a:alpha val="43000"/>
                  </a:srgbClr>
                </a:outerShdw>
              </a:effectLst>
              <a:latin typeface="Helvetica Neue"/>
            </a:endParaRPr>
          </a:p>
          <a:p>
            <a:pPr algn="ctr"/>
            <a:endParaRPr lang="en-US" sz="3000" dirty="0">
              <a:ln w="0"/>
              <a:effectLst>
                <a:outerShdw blurRad="38100" dist="25400" dir="5400000" algn="ctr" rotWithShape="0">
                  <a:srgbClr val="6E747A">
                    <a:alpha val="43000"/>
                  </a:srgbClr>
                </a:outerShdw>
              </a:effectLst>
            </a:endParaRPr>
          </a:p>
        </p:txBody>
      </p:sp>
      <p:sp>
        <p:nvSpPr>
          <p:cNvPr id="3" name="Date Placeholder 2">
            <a:extLst>
              <a:ext uri="{FF2B5EF4-FFF2-40B4-BE49-F238E27FC236}">
                <a16:creationId xmlns:a16="http://schemas.microsoft.com/office/drawing/2014/main" id="{78E90268-2C69-C571-7910-9E8D98951108}"/>
              </a:ext>
            </a:extLst>
          </p:cNvPr>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646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Placeholder 84" descr="A person smiling for the camera">
            <a:extLst>
              <a:ext uri="{FF2B5EF4-FFF2-40B4-BE49-F238E27FC236}">
                <a16:creationId xmlns:a16="http://schemas.microsoft.com/office/drawing/2014/main" id="{C490DB81-3218-4662-ACD7-93D3B496BADE}"/>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4582510" y="0"/>
            <a:ext cx="7609489" cy="6858000"/>
          </a:xfrm>
        </p:spPr>
      </p:pic>
      <p:sp>
        <p:nvSpPr>
          <p:cNvPr id="55" name="Freeform: Shape 54" descr="Woman with short hair and wearing black glasses and dark blue shirt">
            <a:extLst>
              <a:ext uri="{FF2B5EF4-FFF2-40B4-BE49-F238E27FC236}">
                <a16:creationId xmlns:a16="http://schemas.microsoft.com/office/drawing/2014/main" id="{3811E9AA-1AAF-41A0-9113-5DBE1CEC62F6}"/>
              </a:ext>
            </a:extLst>
          </p:cNvPr>
          <p:cNvSpPr/>
          <p:nvPr/>
        </p:nvSpPr>
        <p:spPr>
          <a:xfrm>
            <a:off x="5295019" y="0"/>
            <a:ext cx="6411428" cy="6858000"/>
          </a:xfrm>
          <a:custGeom>
            <a:avLst/>
            <a:gdLst>
              <a:gd name="connsiteX0" fmla="*/ 1265274 w 6645349"/>
              <a:gd name="connsiteY0" fmla="*/ 0 h 6868633"/>
              <a:gd name="connsiteX1" fmla="*/ 1307804 w 6645349"/>
              <a:gd name="connsiteY1" fmla="*/ 1701210 h 6868633"/>
              <a:gd name="connsiteX2" fmla="*/ 1360967 w 6645349"/>
              <a:gd name="connsiteY2" fmla="*/ 1743740 h 6868633"/>
              <a:gd name="connsiteX3" fmla="*/ 1424762 w 6645349"/>
              <a:gd name="connsiteY3" fmla="*/ 1839433 h 6868633"/>
              <a:gd name="connsiteX4" fmla="*/ 0 w 6645349"/>
              <a:gd name="connsiteY4" fmla="*/ 1839433 h 6868633"/>
              <a:gd name="connsiteX5" fmla="*/ 0 w 6645349"/>
              <a:gd name="connsiteY5" fmla="*/ 6868633 h 6868633"/>
              <a:gd name="connsiteX6" fmla="*/ 6645349 w 6645349"/>
              <a:gd name="connsiteY6" fmla="*/ 6868633 h 6868633"/>
              <a:gd name="connsiteX7" fmla="*/ 6645349 w 6645349"/>
              <a:gd name="connsiteY7" fmla="*/ 1796903 h 6868633"/>
              <a:gd name="connsiteX8" fmla="*/ 5039832 w 6645349"/>
              <a:gd name="connsiteY8" fmla="*/ 1743740 h 6868633"/>
              <a:gd name="connsiteX9" fmla="*/ 4901609 w 6645349"/>
              <a:gd name="connsiteY9" fmla="*/ 1456661 h 6868633"/>
              <a:gd name="connsiteX10" fmla="*/ 4901609 w 6645349"/>
              <a:gd name="connsiteY10" fmla="*/ 10633 h 6868633"/>
              <a:gd name="connsiteX11" fmla="*/ 1265274 w 6645349"/>
              <a:gd name="connsiteY11" fmla="*/ 0 h 6868633"/>
              <a:gd name="connsiteX0" fmla="*/ 1265274 w 6645349"/>
              <a:gd name="connsiteY0" fmla="*/ 0 h 6868633"/>
              <a:gd name="connsiteX1" fmla="*/ 1294947 w 6645349"/>
              <a:gd name="connsiteY1" fmla="*/ 1364896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91552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81108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81108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81108 w 6645349"/>
              <a:gd name="connsiteY1" fmla="*/ 1458244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 name="connsiteX0" fmla="*/ 1265274 w 6645349"/>
              <a:gd name="connsiteY0" fmla="*/ 0 h 6868633"/>
              <a:gd name="connsiteX1" fmla="*/ 1378497 w 6645349"/>
              <a:gd name="connsiteY1" fmla="*/ 1470859 h 6868633"/>
              <a:gd name="connsiteX2" fmla="*/ 1307804 w 6645349"/>
              <a:gd name="connsiteY2" fmla="*/ 1701210 h 6868633"/>
              <a:gd name="connsiteX3" fmla="*/ 1360967 w 6645349"/>
              <a:gd name="connsiteY3" fmla="*/ 1743740 h 6868633"/>
              <a:gd name="connsiteX4" fmla="*/ 1424762 w 6645349"/>
              <a:gd name="connsiteY4" fmla="*/ 1839433 h 6868633"/>
              <a:gd name="connsiteX5" fmla="*/ 0 w 6645349"/>
              <a:gd name="connsiteY5" fmla="*/ 1839433 h 6868633"/>
              <a:gd name="connsiteX6" fmla="*/ 0 w 6645349"/>
              <a:gd name="connsiteY6" fmla="*/ 6868633 h 6868633"/>
              <a:gd name="connsiteX7" fmla="*/ 6645349 w 6645349"/>
              <a:gd name="connsiteY7" fmla="*/ 6868633 h 6868633"/>
              <a:gd name="connsiteX8" fmla="*/ 6645349 w 6645349"/>
              <a:gd name="connsiteY8" fmla="*/ 1796903 h 6868633"/>
              <a:gd name="connsiteX9" fmla="*/ 5039832 w 6645349"/>
              <a:gd name="connsiteY9" fmla="*/ 1743740 h 6868633"/>
              <a:gd name="connsiteX10" fmla="*/ 4901609 w 6645349"/>
              <a:gd name="connsiteY10" fmla="*/ 1456661 h 6868633"/>
              <a:gd name="connsiteX11" fmla="*/ 4901609 w 6645349"/>
              <a:gd name="connsiteY11" fmla="*/ 10633 h 6868633"/>
              <a:gd name="connsiteX12" fmla="*/ 1265274 w 6645349"/>
              <a:gd name="connsiteY12" fmla="*/ 0 h 686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45349" h="6868633">
                <a:moveTo>
                  <a:pt x="1265274" y="0"/>
                </a:moveTo>
                <a:lnTo>
                  <a:pt x="1378497" y="1470859"/>
                </a:lnTo>
                <a:cubicBezTo>
                  <a:pt x="1330564" y="1572031"/>
                  <a:pt x="1332239" y="1620221"/>
                  <a:pt x="1307804" y="1701210"/>
                </a:cubicBezTo>
                <a:lnTo>
                  <a:pt x="1360967" y="1743740"/>
                </a:lnTo>
                <a:lnTo>
                  <a:pt x="1424762" y="1839433"/>
                </a:lnTo>
                <a:lnTo>
                  <a:pt x="0" y="1839433"/>
                </a:lnTo>
                <a:lnTo>
                  <a:pt x="0" y="6868633"/>
                </a:lnTo>
                <a:lnTo>
                  <a:pt x="6645349" y="6868633"/>
                </a:lnTo>
                <a:lnTo>
                  <a:pt x="6645349" y="1796903"/>
                </a:lnTo>
                <a:lnTo>
                  <a:pt x="5039832" y="1743740"/>
                </a:lnTo>
                <a:lnTo>
                  <a:pt x="4901609" y="1456661"/>
                </a:lnTo>
                <a:lnTo>
                  <a:pt x="4901609" y="10633"/>
                </a:lnTo>
                <a:lnTo>
                  <a:pt x="1265274" y="0"/>
                </a:lnTo>
                <a:close/>
              </a:path>
            </a:pathLst>
          </a:custGeom>
          <a:blipFill>
            <a:blip r:embed="rId3" cstate="print">
              <a:alphaModFix/>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1016002" y="2225678"/>
            <a:ext cx="4607268" cy="4694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Demonstrate Your Knowledge</a:t>
            </a:r>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5"/>
          </p:nvPr>
        </p:nvSpPr>
        <p:spPr>
          <a:xfrm>
            <a:off x="1017111" y="2906895"/>
            <a:ext cx="4606159" cy="3150374"/>
          </a:xfrm>
        </p:spPr>
        <p:txBody>
          <a:bodyPr/>
          <a:lstStyle/>
          <a:p>
            <a:pPr algn="l">
              <a:buFont typeface="Arial" panose="020B0604020202020204" pitchFamily="34" charset="0"/>
              <a:buChar char="•"/>
            </a:pPr>
            <a:r>
              <a:rPr lang="en-US" sz="2400" b="0" i="0" dirty="0">
                <a:solidFill>
                  <a:srgbClr val="374151"/>
                </a:solidFill>
                <a:effectLst/>
                <a:latin typeface="Söhne"/>
              </a:rPr>
              <a:t>Discuss the importance of knowledge in the real estate industry</a:t>
            </a:r>
          </a:p>
          <a:p>
            <a:pPr algn="l">
              <a:buFont typeface="Arial" panose="020B0604020202020204" pitchFamily="34" charset="0"/>
              <a:buChar char="•"/>
            </a:pPr>
            <a:r>
              <a:rPr lang="en-US" sz="2400" b="0" i="0" dirty="0">
                <a:solidFill>
                  <a:srgbClr val="374151"/>
                </a:solidFill>
                <a:effectLst/>
                <a:latin typeface="Söhne"/>
              </a:rPr>
              <a:t>Highlight your knowledge of the local real estate market</a:t>
            </a:r>
          </a:p>
          <a:p>
            <a:pPr algn="l">
              <a:buFont typeface="Arial" panose="020B0604020202020204" pitchFamily="34" charset="0"/>
              <a:buChar char="•"/>
            </a:pPr>
            <a:r>
              <a:rPr lang="en-US" sz="2400" b="0" i="0" dirty="0">
                <a:solidFill>
                  <a:srgbClr val="374151"/>
                </a:solidFill>
                <a:effectLst/>
                <a:latin typeface="Söhne"/>
              </a:rPr>
              <a:t>Discuss your expertise in the buying and selling process</a:t>
            </a:r>
          </a:p>
          <a:p>
            <a:endParaRPr lang="en-ZA" dirty="0"/>
          </a:p>
        </p:txBody>
      </p:sp>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lstStyle/>
          <a:p>
            <a:endParaRPr lang="en-US" dirty="0"/>
          </a:p>
        </p:txBody>
      </p:sp>
    </p:spTree>
    <p:extLst>
      <p:ext uri="{BB962C8B-B14F-4D97-AF65-F5344CB8AC3E}">
        <p14:creationId xmlns:p14="http://schemas.microsoft.com/office/powerpoint/2010/main" val="303726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Placeholder 94">
            <a:extLst>
              <a:ext uri="{FF2B5EF4-FFF2-40B4-BE49-F238E27FC236}">
                <a16:creationId xmlns:a16="http://schemas.microsoft.com/office/drawing/2014/main" id="{3FF8EFA2-0949-401A-811D-D6897A5093EA}"/>
              </a:ext>
            </a:extLst>
          </p:cNvPr>
          <p:cNvPicPr>
            <a:picLocks noGrp="1" noChangeAspect="1"/>
          </p:cNvPicPr>
          <p:nvPr>
            <p:ph type="pic" sz="quarter" idx="17"/>
          </p:nvPr>
        </p:nvPicPr>
        <p:blipFill rotWithShape="1">
          <a:blip r:embed="rId3">
            <a:extLst>
              <a:ext uri="{837473B0-CC2E-450A-ABE3-18F120FF3D39}">
                <a1611:picAttrSrcUrl xmlns:a1611="http://schemas.microsoft.com/office/drawing/2016/11/main" r:id="rId4"/>
              </a:ext>
            </a:extLst>
          </a:blip>
          <a:srcRect l="53874" r="4126" b="1"/>
          <a:stretch/>
        </p:blipFill>
        <p:spPr>
          <a:xfrm>
            <a:off x="20" y="10"/>
            <a:ext cx="6095980" cy="6857990"/>
          </a:xfrm>
          <a:prstGeom prst="rect">
            <a:avLst/>
          </a:prstGeom>
          <a:noFill/>
        </p:spPr>
      </p:pic>
      <p:sp>
        <p:nvSpPr>
          <p:cNvPr id="2" name="Date Placeholder 1">
            <a:extLst>
              <a:ext uri="{FF2B5EF4-FFF2-40B4-BE49-F238E27FC236}">
                <a16:creationId xmlns:a16="http://schemas.microsoft.com/office/drawing/2014/main" id="{0B5BA509-DAAD-4388-BA81-0E36F410240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endParaRPr lang="en-US" b="0" kern="1200" cap="all" spc="150" baseline="0">
              <a:latin typeface="Univers Light" panose="020B0403020202020204" pitchFamily="34" charset="0"/>
              <a:ea typeface="+mn-ea"/>
              <a:cs typeface="+mn-cs"/>
            </a:endParaRPr>
          </a:p>
        </p:txBody>
      </p:sp>
      <p:sp>
        <p:nvSpPr>
          <p:cNvPr id="17" name="Text Placeholder 16">
            <a:extLst>
              <a:ext uri="{FF2B5EF4-FFF2-40B4-BE49-F238E27FC236}">
                <a16:creationId xmlns:a16="http://schemas.microsoft.com/office/drawing/2014/main" id="{94495366-EE59-449D-B7FC-B98DC2FE6C1D}"/>
              </a:ext>
            </a:extLst>
          </p:cNvPr>
          <p:cNvSpPr>
            <a:spLocks noGrp="1"/>
          </p:cNvSpPr>
          <p:nvPr>
            <p:ph sz="quarter" idx="16"/>
          </p:nvPr>
        </p:nvSpPr>
        <p:spPr>
          <a:xfrm>
            <a:off x="6891963" y="2431279"/>
            <a:ext cx="5172892" cy="4188977"/>
          </a:xfrm>
        </p:spPr>
        <p:txBody>
          <a:bodyPr>
            <a:normAutofit fontScale="92500"/>
          </a:bodyPr>
          <a:lstStyle/>
          <a:p>
            <a:r>
              <a:rPr lang="en-US" sz="2400" b="1" i="0" kern="1200" spc="100" baseline="0" dirty="0">
                <a:solidFill>
                  <a:srgbClr val="002060"/>
                </a:solidFill>
                <a:effectLst/>
                <a:latin typeface="+mn-lt"/>
                <a:ea typeface="+mn-ea"/>
                <a:cs typeface="+mn-cs"/>
              </a:rPr>
              <a:t>Discuss the importance of customer service in the real estate industry</a:t>
            </a:r>
          </a:p>
          <a:p>
            <a:r>
              <a:rPr lang="en-US" sz="2400" b="1" i="0" kern="1200" spc="100" baseline="0" dirty="0">
                <a:solidFill>
                  <a:srgbClr val="002060"/>
                </a:solidFill>
                <a:effectLst/>
                <a:latin typeface="+mn-lt"/>
                <a:ea typeface="+mn-ea"/>
                <a:cs typeface="+mn-cs"/>
              </a:rPr>
              <a:t>Highlight ways in which you provide exceptional customer service</a:t>
            </a:r>
          </a:p>
          <a:p>
            <a:r>
              <a:rPr lang="en-US" sz="2400" b="1" i="0" kern="1200" spc="100" baseline="0" dirty="0">
                <a:solidFill>
                  <a:srgbClr val="002060"/>
                </a:solidFill>
                <a:effectLst/>
                <a:latin typeface="+mn-lt"/>
                <a:ea typeface="+mn-ea"/>
                <a:cs typeface="+mn-cs"/>
              </a:rPr>
              <a:t>Provide examples of how you go above and beyond for your clients</a:t>
            </a:r>
          </a:p>
        </p:txBody>
      </p:sp>
      <p:sp>
        <p:nvSpPr>
          <p:cNvPr id="5" name="TextBox 4">
            <a:extLst>
              <a:ext uri="{FF2B5EF4-FFF2-40B4-BE49-F238E27FC236}">
                <a16:creationId xmlns:a16="http://schemas.microsoft.com/office/drawing/2014/main" id="{FCDB86E4-2375-A88E-2770-A3321D606534}"/>
              </a:ext>
            </a:extLst>
          </p:cNvPr>
          <p:cNvSpPr txBox="1"/>
          <p:nvPr/>
        </p:nvSpPr>
        <p:spPr>
          <a:xfrm>
            <a:off x="6951461" y="875103"/>
            <a:ext cx="4930687" cy="1454957"/>
          </a:xfrm>
          <a:prstGeom prst="rect">
            <a:avLst/>
          </a:prstGeom>
        </p:spPr>
        <p:txBody>
          <a:bodyPr rtlCol="0" anchor="ctr">
            <a:normAutofit/>
          </a:bodyPr>
          <a:lstStyle/>
          <a:p>
            <a:pPr>
              <a:lnSpc>
                <a:spcPct val="115000"/>
              </a:lnSpc>
              <a:spcAft>
                <a:spcPts val="600"/>
              </a:spcAft>
            </a:pPr>
            <a:r>
              <a:rPr lang="en-US" sz="3200" b="1" kern="1200" spc="100" baseline="0" dirty="0">
                <a:solidFill>
                  <a:schemeClr val="accent1"/>
                </a:solidFill>
                <a:latin typeface="+mj-lt"/>
                <a:ea typeface="+mn-ea"/>
                <a:cs typeface="+mn-cs"/>
              </a:rPr>
              <a:t>Provide Exceptional Customer Service</a:t>
            </a:r>
          </a:p>
        </p:txBody>
      </p:sp>
      <p:sp>
        <p:nvSpPr>
          <p:cNvPr id="10" name="TextBox 9">
            <a:extLst>
              <a:ext uri="{FF2B5EF4-FFF2-40B4-BE49-F238E27FC236}">
                <a16:creationId xmlns:a16="http://schemas.microsoft.com/office/drawing/2014/main" id="{8A30FBB6-CDCA-B31A-4946-7F9D51626453}"/>
              </a:ext>
            </a:extLst>
          </p:cNvPr>
          <p:cNvSpPr txBox="1"/>
          <p:nvPr/>
        </p:nvSpPr>
        <p:spPr>
          <a:xfrm>
            <a:off x="3683160" y="6657945"/>
            <a:ext cx="241284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theforwardnews.blogspot.com/2016/05/customer-service-tugasnya-apa.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670197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18800" r="32312" b="1"/>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7101509" y="1308451"/>
            <a:ext cx="4503533" cy="5132764"/>
          </a:xfrm>
        </p:spPr>
        <p:txBody>
          <a:bodyPr>
            <a:normAutofit/>
          </a:bodyPr>
          <a:lstStyle/>
          <a:p>
            <a:pPr>
              <a:buFont typeface="Arial" panose="020B0604020202020204" pitchFamily="34" charset="0"/>
              <a:buChar char="•"/>
            </a:pPr>
            <a:r>
              <a:rPr lang="en-US" sz="2400" b="1" i="0" dirty="0">
                <a:solidFill>
                  <a:schemeClr val="tx1"/>
                </a:solidFill>
                <a:effectLst/>
              </a:rPr>
              <a:t>Discuss the importance of marketing your services as a real estate agent</a:t>
            </a:r>
          </a:p>
          <a:p>
            <a:pPr>
              <a:buFont typeface="Arial" panose="020B0604020202020204" pitchFamily="34" charset="0"/>
              <a:buChar char="•"/>
            </a:pPr>
            <a:r>
              <a:rPr lang="en-US" sz="2400" b="1" i="0" dirty="0">
                <a:solidFill>
                  <a:schemeClr val="tx1"/>
                </a:solidFill>
                <a:effectLst/>
              </a:rPr>
              <a:t>Highlight your marketing strategies</a:t>
            </a:r>
          </a:p>
          <a:p>
            <a:pPr>
              <a:buFont typeface="Arial" panose="020B0604020202020204" pitchFamily="34" charset="0"/>
              <a:buChar char="•"/>
            </a:pPr>
            <a:r>
              <a:rPr lang="en-US" sz="2400" b="1" i="0" dirty="0">
                <a:solidFill>
                  <a:schemeClr val="tx1"/>
                </a:solidFill>
                <a:effectLst/>
              </a:rPr>
              <a:t>Provide examples of successful marketing campaigns</a:t>
            </a:r>
          </a:p>
          <a:p>
            <a:endParaRPr lang="en-ZA" sz="1600" b="1" dirty="0">
              <a:solidFill>
                <a:schemeClr val="tx1"/>
              </a:solidFill>
            </a:endParaRPr>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7015623" y="519115"/>
            <a:ext cx="4288971" cy="532862"/>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r>
              <a:rPr lang="en-US" noProof="0" dirty="0"/>
              <a:t>Marketing Your Services</a:t>
            </a:r>
          </a:p>
        </p:txBody>
      </p:sp>
    </p:spTree>
    <p:extLst>
      <p:ext uri="{BB962C8B-B14F-4D97-AF65-F5344CB8AC3E}">
        <p14:creationId xmlns:p14="http://schemas.microsoft.com/office/powerpoint/2010/main" val="568941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a:blip r:embed="rId2">
            <a:extLst>
              <a:ext uri="{837473B0-CC2E-450A-ABE3-18F120FF3D39}">
                <a1611:picAttrSrcUrl xmlns:a1611="http://schemas.microsoft.com/office/drawing/2016/11/main" r:id="rId3"/>
              </a:ext>
            </a:extLst>
          </a:blip>
          <a:srcRect l="21343" r="21343"/>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7101509" y="1308451"/>
            <a:ext cx="4503533" cy="5132764"/>
          </a:xfrm>
        </p:spPr>
        <p:txBody>
          <a:bodyPr>
            <a:normAutofit/>
          </a:bodyPr>
          <a:lstStyle/>
          <a:p>
            <a:pPr algn="l">
              <a:buFont typeface="Arial" panose="020B0604020202020204" pitchFamily="34" charset="0"/>
              <a:buChar char="•"/>
            </a:pPr>
            <a:r>
              <a:rPr lang="en-US" sz="2800" b="0" i="0" dirty="0">
                <a:solidFill>
                  <a:srgbClr val="374151"/>
                </a:solidFill>
                <a:effectLst/>
                <a:latin typeface="Söhne"/>
              </a:rPr>
              <a:t>Provide examples of successful transactions you have completed</a:t>
            </a:r>
          </a:p>
          <a:p>
            <a:pPr algn="l">
              <a:buFont typeface="Arial" panose="020B0604020202020204" pitchFamily="34" charset="0"/>
              <a:buChar char="•"/>
            </a:pPr>
            <a:r>
              <a:rPr lang="en-US" sz="2800" b="0" i="0" dirty="0">
                <a:solidFill>
                  <a:srgbClr val="374151"/>
                </a:solidFill>
                <a:effectLst/>
                <a:latin typeface="Söhne"/>
              </a:rPr>
              <a:t>Share client testimonials</a:t>
            </a:r>
          </a:p>
          <a:p>
            <a:pPr algn="l">
              <a:buFont typeface="Arial" panose="020B0604020202020204" pitchFamily="34" charset="0"/>
              <a:buChar char="•"/>
            </a:pPr>
            <a:r>
              <a:rPr lang="en-US" sz="2800" b="0" i="0" dirty="0">
                <a:solidFill>
                  <a:srgbClr val="374151"/>
                </a:solidFill>
                <a:effectLst/>
                <a:latin typeface="Söhne"/>
              </a:rPr>
              <a:t>Highlight any awards or recognition you have received</a:t>
            </a:r>
          </a:p>
          <a:p>
            <a:endParaRPr lang="en-ZA" sz="1600" b="1" dirty="0">
              <a:solidFill>
                <a:schemeClr val="tx1"/>
              </a:solidFill>
            </a:endParaRPr>
          </a:p>
        </p:txBody>
      </p:sp>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7015623" y="519115"/>
            <a:ext cx="4288971" cy="532862"/>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l"/>
            <a:r>
              <a:rPr lang="en-US" sz="2400" b="0" i="0" dirty="0">
                <a:solidFill>
                  <a:srgbClr val="374151"/>
                </a:solidFill>
                <a:effectLst/>
                <a:latin typeface="Söhne"/>
              </a:rPr>
              <a:t>Showcasing Your Success</a:t>
            </a:r>
          </a:p>
        </p:txBody>
      </p:sp>
    </p:spTree>
    <p:extLst>
      <p:ext uri="{BB962C8B-B14F-4D97-AF65-F5344CB8AC3E}">
        <p14:creationId xmlns:p14="http://schemas.microsoft.com/office/powerpoint/2010/main" val="275547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a:blip r:embed="rId2">
            <a:extLst>
              <a:ext uri="{837473B0-CC2E-450A-ABE3-18F120FF3D39}">
                <a1611:picAttrSrcUrl xmlns:a1611="http://schemas.microsoft.com/office/drawing/2016/11/main" r:id="rId3"/>
              </a:ext>
            </a:extLst>
          </a:blip>
          <a:srcRect l="20370" r="20370"/>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7101509" y="454674"/>
            <a:ext cx="4503533" cy="5986541"/>
          </a:xfrm>
        </p:spPr>
        <p:txBody>
          <a:bodyPr>
            <a:normAutofit fontScale="77500" lnSpcReduction="20000"/>
          </a:bodyPr>
          <a:lstStyle/>
          <a:p>
            <a:pPr algn="l"/>
            <a:r>
              <a:rPr lang="en-US" sz="3600" b="0" i="0" dirty="0">
                <a:solidFill>
                  <a:srgbClr val="374151"/>
                </a:solidFill>
                <a:effectLst/>
                <a:latin typeface="Söhne"/>
              </a:rPr>
              <a:t>Understanding Your Value</a:t>
            </a:r>
          </a:p>
          <a:p>
            <a:pPr algn="l">
              <a:buFont typeface="Arial" panose="020B0604020202020204" pitchFamily="34" charset="0"/>
              <a:buChar char="•"/>
            </a:pPr>
            <a:r>
              <a:rPr lang="en-US" sz="3600" b="0" i="0" dirty="0">
                <a:solidFill>
                  <a:srgbClr val="374151"/>
                </a:solidFill>
                <a:effectLst/>
                <a:latin typeface="Söhne"/>
              </a:rPr>
              <a:t>Summarize the points made before</a:t>
            </a:r>
          </a:p>
          <a:p>
            <a:pPr algn="l">
              <a:buFont typeface="Arial" panose="020B0604020202020204" pitchFamily="34" charset="0"/>
              <a:buChar char="•"/>
            </a:pPr>
            <a:r>
              <a:rPr lang="en-US" sz="3600" b="0" i="0" dirty="0">
                <a:solidFill>
                  <a:srgbClr val="374151"/>
                </a:solidFill>
                <a:effectLst/>
                <a:latin typeface="Söhne"/>
              </a:rPr>
              <a:t>Discuss how your knowledge, customer service, marketing, and success demonstrate your value as a real estate agent</a:t>
            </a:r>
          </a:p>
          <a:p>
            <a:br>
              <a:rPr lang="en-US" sz="3600" dirty="0"/>
            </a:br>
            <a:endParaRPr lang="en-ZA" sz="1600" b="1" dirty="0">
              <a:solidFill>
                <a:schemeClr val="tx1"/>
              </a:solidFill>
            </a:endParaRPr>
          </a:p>
        </p:txBody>
      </p:sp>
      <p:sp>
        <p:nvSpPr>
          <p:cNvPr id="2" name="TextBox 1">
            <a:extLst>
              <a:ext uri="{FF2B5EF4-FFF2-40B4-BE49-F238E27FC236}">
                <a16:creationId xmlns:a16="http://schemas.microsoft.com/office/drawing/2014/main" id="{42B5A316-BF78-A278-741E-5E5962EC4B10}"/>
              </a:ext>
            </a:extLst>
          </p:cNvPr>
          <p:cNvSpPr txBox="1"/>
          <p:nvPr/>
        </p:nvSpPr>
        <p:spPr>
          <a:xfrm>
            <a:off x="20" y="6858000"/>
            <a:ext cx="6095980" cy="230832"/>
          </a:xfrm>
          <a:prstGeom prst="rect">
            <a:avLst/>
          </a:prstGeom>
          <a:noFill/>
        </p:spPr>
        <p:txBody>
          <a:bodyPr wrap="square" rtlCol="0">
            <a:spAutoFit/>
          </a:bodyPr>
          <a:lstStyle/>
          <a:p>
            <a:r>
              <a:rPr lang="en-US" sz="900">
                <a:hlinkClick r:id="rId3" tooltip="http://materiallysocial.blogspot.com/2018/03/what-is-value.html"/>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3484785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dviser talking with client">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a:blip r:embed="rId2"/>
          <a:srcRect l="20434" r="20434"/>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7101509" y="454674"/>
            <a:ext cx="4503533" cy="5986541"/>
          </a:xfrm>
        </p:spPr>
        <p:txBody>
          <a:bodyPr>
            <a:normAutofit fontScale="62500" lnSpcReduction="20000"/>
          </a:bodyPr>
          <a:lstStyle/>
          <a:p>
            <a:pPr algn="l"/>
            <a:r>
              <a:rPr lang="en-US" sz="4400" b="0" i="0" dirty="0">
                <a:solidFill>
                  <a:srgbClr val="444444"/>
                </a:solidFill>
                <a:effectLst/>
                <a:latin typeface="Harriet Text"/>
              </a:rPr>
              <a:t>Creating value and marketing around value is a constant battle. In a job that interacts with the public, it can be difficult and nearly impossible to find a system that will fit the needs of every client you want to reach.</a:t>
            </a:r>
            <a:endParaRPr lang="en-ZA" sz="1600" b="1" dirty="0">
              <a:solidFill>
                <a:schemeClr val="tx1"/>
              </a:solidFill>
            </a:endParaRPr>
          </a:p>
        </p:txBody>
      </p:sp>
    </p:spTree>
    <p:extLst>
      <p:ext uri="{BB962C8B-B14F-4D97-AF65-F5344CB8AC3E}">
        <p14:creationId xmlns:p14="http://schemas.microsoft.com/office/powerpoint/2010/main" val="3777914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up photo of an open book">
            <a:extLst>
              <a:ext uri="{FF2B5EF4-FFF2-40B4-BE49-F238E27FC236}">
                <a16:creationId xmlns:a16="http://schemas.microsoft.com/office/drawing/2014/main" id="{FFDDAB39-C19E-4E44-73FF-7D96FCBCD46E}"/>
              </a:ext>
            </a:extLst>
          </p:cNvPr>
          <p:cNvPicPr>
            <a:picLocks noGrp="1" noChangeAspect="1"/>
          </p:cNvPicPr>
          <p:nvPr>
            <p:ph type="pic" sz="quarter" idx="17"/>
          </p:nvPr>
        </p:nvPicPr>
        <p:blipFill>
          <a:blip r:embed="rId3"/>
          <a:srcRect l="20563" r="20563"/>
          <a:stretch/>
        </p:blipFill>
        <p:spPr>
          <a:xfrm>
            <a:off x="20" y="10"/>
            <a:ext cx="6095980" cy="6857990"/>
          </a:xfrm>
          <a:prstGeom prst="rect">
            <a:avLst/>
          </a:prstGeom>
          <a:noFill/>
        </p:spPr>
      </p:pic>
      <p:sp>
        <p:nvSpPr>
          <p:cNvPr id="3" name="Date Placeholder 2">
            <a:extLst>
              <a:ext uri="{FF2B5EF4-FFF2-40B4-BE49-F238E27FC236}">
                <a16:creationId xmlns:a16="http://schemas.microsoft.com/office/drawing/2014/main" id="{64FA525C-AEDE-43EA-858A-37E4183E0F86}"/>
              </a:ext>
            </a:extLst>
          </p:cNvPr>
          <p:cNvSpPr>
            <a:spLocks noGrp="1"/>
          </p:cNvSpPr>
          <p:nvPr>
            <p:ph type="dt" sz="half" idx="10"/>
          </p:nvPr>
        </p:nvSpPr>
        <p:spPr>
          <a:xfrm>
            <a:off x="838200" y="6356350"/>
            <a:ext cx="2743200" cy="365125"/>
          </a:xfrm>
        </p:spPr>
        <p:txBody>
          <a:bodyPr anchor="ctr">
            <a:normAutofit/>
          </a:bodyPr>
          <a:lstStyle/>
          <a:p>
            <a:pPr>
              <a:spcAft>
                <a:spcPts val="600"/>
              </a:spcAft>
            </a:pPr>
            <a:endParaRPr lang="en-US"/>
          </a:p>
        </p:txBody>
      </p:sp>
      <p:sp>
        <p:nvSpPr>
          <p:cNvPr id="19" name="Content Placeholder 18">
            <a:extLst>
              <a:ext uri="{FF2B5EF4-FFF2-40B4-BE49-F238E27FC236}">
                <a16:creationId xmlns:a16="http://schemas.microsoft.com/office/drawing/2014/main" id="{544C4064-B69B-4ECE-8110-639CB21C9067}"/>
              </a:ext>
            </a:extLst>
          </p:cNvPr>
          <p:cNvSpPr>
            <a:spLocks noGrp="1"/>
          </p:cNvSpPr>
          <p:nvPr>
            <p:ph sz="quarter" idx="16"/>
          </p:nvPr>
        </p:nvSpPr>
        <p:spPr>
          <a:xfrm>
            <a:off x="6879167" y="454674"/>
            <a:ext cx="5058833" cy="5986541"/>
          </a:xfrm>
        </p:spPr>
        <p:txBody>
          <a:bodyPr>
            <a:normAutofit fontScale="32500" lnSpcReduction="20000"/>
          </a:bodyPr>
          <a:lstStyle/>
          <a:p>
            <a:pPr algn="l" fontAlgn="base"/>
            <a:r>
              <a:rPr lang="en-US" sz="9800" b="1" i="0" dirty="0">
                <a:solidFill>
                  <a:srgbClr val="444444"/>
                </a:solidFill>
                <a:effectLst/>
                <a:latin typeface="Harriet Text"/>
              </a:rPr>
              <a:t>Information</a:t>
            </a:r>
            <a:endParaRPr lang="en-US" sz="9800" b="0" i="0" dirty="0">
              <a:solidFill>
                <a:srgbClr val="444444"/>
              </a:solidFill>
              <a:effectLst/>
              <a:latin typeface="Harriet Text"/>
            </a:endParaRPr>
          </a:p>
          <a:p>
            <a:pPr algn="l" fontAlgn="base"/>
            <a:r>
              <a:rPr lang="en-US" sz="6200" b="0" i="0" dirty="0">
                <a:solidFill>
                  <a:srgbClr val="444444"/>
                </a:solidFill>
                <a:effectLst/>
                <a:latin typeface="Harriet Text"/>
              </a:rPr>
              <a:t>People find value in raw, honest information. Consumers today are educated and they know when they are being sold. Our profession has been bogged down with a negative stereotype because of a few bad agents.</a:t>
            </a:r>
          </a:p>
          <a:p>
            <a:pPr algn="l" fontAlgn="base"/>
            <a:r>
              <a:rPr lang="en-US" sz="6200" b="0" i="0" dirty="0">
                <a:solidFill>
                  <a:srgbClr val="444444"/>
                </a:solidFill>
                <a:effectLst/>
                <a:latin typeface="Harriet Text"/>
              </a:rPr>
              <a:t>We have a responsibility to be the eyes and ears of our local real estate market. it is our job to educate and consult with people.</a:t>
            </a:r>
          </a:p>
        </p:txBody>
      </p:sp>
    </p:spTree>
    <p:extLst>
      <p:ext uri="{BB962C8B-B14F-4D97-AF65-F5344CB8AC3E}">
        <p14:creationId xmlns:p14="http://schemas.microsoft.com/office/powerpoint/2010/main" val="2785279484"/>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3266</TotalTime>
  <Words>1440</Words>
  <Application>Microsoft Office PowerPoint</Application>
  <PresentationFormat>Widescreen</PresentationFormat>
  <Paragraphs>107</Paragraphs>
  <Slides>22</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Arial</vt:lpstr>
      <vt:lpstr>Authentic Sheldon</vt:lpstr>
      <vt:lpstr>Barlow Condensed</vt:lpstr>
      <vt:lpstr>Barlow Condensed ExtraBold</vt:lpstr>
      <vt:lpstr>Calibri</vt:lpstr>
      <vt:lpstr>Harriet Text</vt:lpstr>
      <vt:lpstr>Helvetica Neue</vt:lpstr>
      <vt:lpstr>Neue Plak</vt:lpstr>
      <vt:lpstr>Open Sans</vt:lpstr>
      <vt:lpstr>Roboto</vt:lpstr>
      <vt:lpstr>Söhne</vt:lpstr>
      <vt:lpstr>Tisa Offc Serif Pro</vt:lpstr>
      <vt:lpstr>Univers Light</vt:lpstr>
      <vt:lpstr>Univers LT Std 45 Light</vt:lpstr>
      <vt:lpstr>Verdana</vt:lpstr>
      <vt:lpstr>Office Theme</vt:lpstr>
      <vt:lpstr>Know your Worth stop giving away your paycheck!</vt:lpstr>
      <vt:lpstr>Your Role</vt:lpstr>
      <vt:lpstr>Demonstrate Your Knowledge</vt:lpstr>
      <vt:lpstr>PowerPoint Presentation</vt:lpstr>
      <vt:lpstr>Marketing Your Services</vt:lpstr>
      <vt:lpstr>Showcasing Your Success</vt:lpstr>
      <vt:lpstr>PowerPoint Presentation</vt:lpstr>
      <vt:lpstr>PowerPoint Presentation</vt:lpstr>
      <vt:lpstr>PowerPoint Presentation</vt:lpstr>
      <vt:lpstr>BE YOU</vt:lpstr>
      <vt:lpstr>PowerPoint Presentation</vt:lpstr>
      <vt:lpstr>PowerPoint Presentation</vt:lpstr>
      <vt:lpstr>Who Knows How Much They Get Paid per Hour?</vt:lpstr>
      <vt:lpstr>PowerPoint Presentation</vt:lpstr>
      <vt:lpstr>Objections</vt:lpstr>
      <vt:lpstr>Objections</vt:lpstr>
      <vt:lpstr>Objections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vs. Client</dc:title>
  <dc:creator>Steven Betolatti</dc:creator>
  <cp:lastModifiedBy>Debra Betolatti</cp:lastModifiedBy>
  <cp:revision>3</cp:revision>
  <dcterms:created xsi:type="dcterms:W3CDTF">2023-03-12T23:56:58Z</dcterms:created>
  <dcterms:modified xsi:type="dcterms:W3CDTF">2023-07-19T00:45:19Z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